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48" r:id="rId1"/>
  </p:sldMasterIdLst>
  <p:notesMasterIdLst>
    <p:notesMasterId r:id="rId44"/>
  </p:notesMasterIdLst>
  <p:sldIdLst>
    <p:sldId id="256" r:id="rId2"/>
    <p:sldId id="257" r:id="rId3"/>
    <p:sldId id="309" r:id="rId4"/>
    <p:sldId id="259" r:id="rId5"/>
    <p:sldId id="261" r:id="rId6"/>
    <p:sldId id="264" r:id="rId7"/>
    <p:sldId id="310" r:id="rId8"/>
    <p:sldId id="311" r:id="rId9"/>
    <p:sldId id="315" r:id="rId10"/>
    <p:sldId id="313" r:id="rId11"/>
    <p:sldId id="290" r:id="rId12"/>
    <p:sldId id="314" r:id="rId13"/>
    <p:sldId id="316" r:id="rId14"/>
    <p:sldId id="324" r:id="rId15"/>
    <p:sldId id="291" r:id="rId16"/>
    <p:sldId id="296" r:id="rId17"/>
    <p:sldId id="275" r:id="rId18"/>
    <p:sldId id="297" r:id="rId19"/>
    <p:sldId id="298" r:id="rId20"/>
    <p:sldId id="299" r:id="rId21"/>
    <p:sldId id="300" r:id="rId22"/>
    <p:sldId id="301" r:id="rId23"/>
    <p:sldId id="278" r:id="rId24"/>
    <p:sldId id="318" r:id="rId25"/>
    <p:sldId id="279" r:id="rId26"/>
    <p:sldId id="317" r:id="rId27"/>
    <p:sldId id="305" r:id="rId28"/>
    <p:sldId id="281" r:id="rId29"/>
    <p:sldId id="287" r:id="rId30"/>
    <p:sldId id="306" r:id="rId31"/>
    <p:sldId id="319" r:id="rId32"/>
    <p:sldId id="320" r:id="rId33"/>
    <p:sldId id="321" r:id="rId34"/>
    <p:sldId id="308" r:id="rId35"/>
    <p:sldId id="322" r:id="rId36"/>
    <p:sldId id="283" r:id="rId37"/>
    <p:sldId id="284" r:id="rId38"/>
    <p:sldId id="286" r:id="rId39"/>
    <p:sldId id="323" r:id="rId40"/>
    <p:sldId id="285" r:id="rId41"/>
    <p:sldId id="293" r:id="rId42"/>
    <p:sldId id="325" r:id="rId4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A78A3DED-362F-47FD-A097-3F7E30BE14D6}">
          <p14:sldIdLst>
            <p14:sldId id="256"/>
            <p14:sldId id="257"/>
            <p14:sldId id="309"/>
          </p14:sldIdLst>
        </p14:section>
        <p14:section name="Zoom" id="{8D87080E-84CE-42B2-8708-A92AA85887BF}">
          <p14:sldIdLst>
            <p14:sldId id="259"/>
            <p14:sldId id="261"/>
            <p14:sldId id="264"/>
            <p14:sldId id="310"/>
            <p14:sldId id="311"/>
            <p14:sldId id="315"/>
          </p14:sldIdLst>
        </p14:section>
        <p14:section name="Resize text" id="{F04990B5-6724-4C9D-8214-744883946504}">
          <p14:sldIdLst>
            <p14:sldId id="313"/>
            <p14:sldId id="290"/>
            <p14:sldId id="314"/>
            <p14:sldId id="316"/>
            <p14:sldId id="324"/>
            <p14:sldId id="291"/>
          </p14:sldIdLst>
        </p14:section>
        <p14:section name="Contrast" id="{86343D17-7876-44F3-B4EA-7EFAEA2CED1D}">
          <p14:sldIdLst>
            <p14:sldId id="296"/>
            <p14:sldId id="275"/>
            <p14:sldId id="297"/>
            <p14:sldId id="298"/>
            <p14:sldId id="299"/>
            <p14:sldId id="300"/>
            <p14:sldId id="301"/>
          </p14:sldIdLst>
        </p14:section>
        <p14:section name="Color Alone" id="{E5BCFAD3-D05C-421F-B2BF-4CD6CB60FADE}">
          <p14:sldIdLst>
            <p14:sldId id="278"/>
            <p14:sldId id="318"/>
            <p14:sldId id="279"/>
            <p14:sldId id="317"/>
            <p14:sldId id="305"/>
            <p14:sldId id="281"/>
            <p14:sldId id="287"/>
            <p14:sldId id="306"/>
            <p14:sldId id="319"/>
            <p14:sldId id="320"/>
            <p14:sldId id="321"/>
          </p14:sldIdLst>
        </p14:section>
        <p14:section name="High contrast" id="{CA84CC5C-73F7-47D4-ABC6-4563BAEF602D}">
          <p14:sldIdLst>
            <p14:sldId id="308"/>
            <p14:sldId id="322"/>
            <p14:sldId id="283"/>
            <p14:sldId id="284"/>
            <p14:sldId id="286"/>
            <p14:sldId id="323"/>
            <p14:sldId id="285"/>
            <p14:sldId id="293"/>
            <p14:sldId id="325"/>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52C9F"/>
    <a:srgbClr val="F2F7F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notesView">
  <p:normalViewPr horzBarState="maximized">
    <p:restoredLeft sz="17981" autoAdjust="0"/>
    <p:restoredTop sz="94660"/>
  </p:normalViewPr>
  <p:slideViewPr>
    <p:cSldViewPr snapToGrid="0">
      <p:cViewPr varScale="1">
        <p:scale>
          <a:sx n="104" d="100"/>
          <a:sy n="104" d="100"/>
        </p:scale>
        <p:origin x="110" y="494"/>
      </p:cViewPr>
      <p:guideLst/>
    </p:cSldViewPr>
  </p:slideViewPr>
  <p:notesTextViewPr>
    <p:cViewPr>
      <p:scale>
        <a:sx n="1" d="1"/>
        <a:sy n="1" d="1"/>
      </p:scale>
      <p:origin x="0" y="0"/>
    </p:cViewPr>
  </p:notesTextViewPr>
  <p:notesViewPr>
    <p:cSldViewPr snapToGrid="0">
      <p:cViewPr varScale="1">
        <p:scale>
          <a:sx n="93" d="100"/>
          <a:sy n="93" d="100"/>
        </p:scale>
        <p:origin x="3014" y="7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4C1E208-A220-4DAE-B7C7-8C7F835DE8F8}" type="datetimeFigureOut">
              <a:rPr lang="en-AU" smtClean="0"/>
              <a:t>20/03/2018</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7B7F409-4D75-4D27-A870-FED1CD5FDFD3}" type="slidenum">
              <a:rPr lang="en-AU" smtClean="0"/>
              <a:t>‹#›</a:t>
            </a:fld>
            <a:endParaRPr lang="en-AU"/>
          </a:p>
        </p:txBody>
      </p:sp>
    </p:spTree>
    <p:extLst>
      <p:ext uri="{BB962C8B-B14F-4D97-AF65-F5344CB8AC3E}">
        <p14:creationId xmlns:p14="http://schemas.microsoft.com/office/powerpoint/2010/main" val="19898361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mtClean="0"/>
              <a:t>Who</a:t>
            </a:r>
          </a:p>
          <a:p>
            <a:r>
              <a:rPr lang="en-AU" smtClean="0"/>
              <a:t>Eye parts</a:t>
            </a:r>
          </a:p>
          <a:p>
            <a:r>
              <a:rPr lang="en-AU" smtClean="0"/>
              <a:t>Types of vision</a:t>
            </a:r>
            <a:endParaRPr lang="en-AU"/>
          </a:p>
        </p:txBody>
      </p:sp>
      <p:sp>
        <p:nvSpPr>
          <p:cNvPr id="4" name="Slide Number Placeholder 3"/>
          <p:cNvSpPr>
            <a:spLocks noGrp="1"/>
          </p:cNvSpPr>
          <p:nvPr>
            <p:ph type="sldNum" sz="quarter" idx="10"/>
          </p:nvPr>
        </p:nvSpPr>
        <p:spPr/>
        <p:txBody>
          <a:bodyPr/>
          <a:lstStyle/>
          <a:p>
            <a:fld id="{57B7F409-4D75-4D27-A870-FED1CD5FDFD3}" type="slidenum">
              <a:rPr lang="en-AU" smtClean="0"/>
              <a:t>2</a:t>
            </a:fld>
            <a:endParaRPr lang="en-AU"/>
          </a:p>
        </p:txBody>
      </p:sp>
    </p:spTree>
    <p:extLst>
      <p:ext uri="{BB962C8B-B14F-4D97-AF65-F5344CB8AC3E}">
        <p14:creationId xmlns:p14="http://schemas.microsoft.com/office/powerpoint/2010/main" val="25716086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mtClean="0"/>
              <a:t>Text</a:t>
            </a:r>
            <a:r>
              <a:rPr lang="en-AU" baseline="0" smtClean="0"/>
              <a:t> cut off, background images repeat, there’s a horizontal scrollbar, some text camoflauged. </a:t>
            </a:r>
            <a:endParaRPr lang="en-AU" smtClean="0"/>
          </a:p>
        </p:txBody>
      </p:sp>
      <p:sp>
        <p:nvSpPr>
          <p:cNvPr id="4" name="Slide Number Placeholder 3"/>
          <p:cNvSpPr>
            <a:spLocks noGrp="1"/>
          </p:cNvSpPr>
          <p:nvPr>
            <p:ph type="sldNum" sz="quarter" idx="10"/>
          </p:nvPr>
        </p:nvSpPr>
        <p:spPr/>
        <p:txBody>
          <a:bodyPr/>
          <a:lstStyle/>
          <a:p>
            <a:fld id="{57B7F409-4D75-4D27-A870-FED1CD5FDFD3}" type="slidenum">
              <a:rPr lang="en-AU" smtClean="0"/>
              <a:t>11</a:t>
            </a:fld>
            <a:endParaRPr lang="en-AU"/>
          </a:p>
        </p:txBody>
      </p:sp>
    </p:spTree>
    <p:extLst>
      <p:ext uri="{BB962C8B-B14F-4D97-AF65-F5344CB8AC3E}">
        <p14:creationId xmlns:p14="http://schemas.microsoft.com/office/powerpoint/2010/main" val="8023383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mtClean="0"/>
              <a:t>The easiest fix is just to remove heights</a:t>
            </a:r>
            <a:r>
              <a:rPr lang="en-AU" smtClean="0"/>
              <a:t>. CSS Grid and Flexbox.</a:t>
            </a:r>
            <a:endParaRPr lang="en-AU"/>
          </a:p>
        </p:txBody>
      </p:sp>
      <p:sp>
        <p:nvSpPr>
          <p:cNvPr id="4" name="Slide Number Placeholder 3"/>
          <p:cNvSpPr>
            <a:spLocks noGrp="1"/>
          </p:cNvSpPr>
          <p:nvPr>
            <p:ph type="sldNum" sz="quarter" idx="10"/>
          </p:nvPr>
        </p:nvSpPr>
        <p:spPr/>
        <p:txBody>
          <a:bodyPr/>
          <a:lstStyle/>
          <a:p>
            <a:fld id="{57B7F409-4D75-4D27-A870-FED1CD5FDFD3}" type="slidenum">
              <a:rPr lang="en-AU" smtClean="0"/>
              <a:t>12</a:t>
            </a:fld>
            <a:endParaRPr lang="en-AU"/>
          </a:p>
        </p:txBody>
      </p:sp>
    </p:spTree>
    <p:extLst>
      <p:ext uri="{BB962C8B-B14F-4D97-AF65-F5344CB8AC3E}">
        <p14:creationId xmlns:p14="http://schemas.microsoft.com/office/powerpoint/2010/main" val="15277675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mtClean="0"/>
              <a:t>More complicated fixes</a:t>
            </a:r>
            <a:r>
              <a:rPr lang="en-AU" baseline="0" smtClean="0"/>
              <a:t> mean making sure you don’t let standalone images repeat, and providing a fallback background colour and a specified text color. You’ll also want to make some of your widths respond to text size via ems or rems instead of percentages or fixed units</a:t>
            </a:r>
            <a:r>
              <a:rPr lang="en-AU" baseline="0" smtClean="0"/>
              <a:t>.</a:t>
            </a:r>
          </a:p>
          <a:p>
            <a:endParaRPr lang="en-AU" baseline="0" smtClean="0"/>
          </a:p>
          <a:p>
            <a:r>
              <a:rPr lang="en-AU" baseline="0" smtClean="0"/>
              <a:t>I’m not going to pretend this will give you a pretty site. </a:t>
            </a:r>
            <a:endParaRPr lang="en-AU"/>
          </a:p>
        </p:txBody>
      </p:sp>
      <p:sp>
        <p:nvSpPr>
          <p:cNvPr id="4" name="Slide Number Placeholder 3"/>
          <p:cNvSpPr>
            <a:spLocks noGrp="1"/>
          </p:cNvSpPr>
          <p:nvPr>
            <p:ph type="sldNum" sz="quarter" idx="10"/>
          </p:nvPr>
        </p:nvSpPr>
        <p:spPr/>
        <p:txBody>
          <a:bodyPr/>
          <a:lstStyle/>
          <a:p>
            <a:fld id="{57B7F409-4D75-4D27-A870-FED1CD5FDFD3}" type="slidenum">
              <a:rPr lang="en-AU" smtClean="0"/>
              <a:t>13</a:t>
            </a:fld>
            <a:endParaRPr lang="en-AU"/>
          </a:p>
        </p:txBody>
      </p:sp>
    </p:spTree>
    <p:extLst>
      <p:ext uri="{BB962C8B-B14F-4D97-AF65-F5344CB8AC3E}">
        <p14:creationId xmlns:p14="http://schemas.microsoft.com/office/powerpoint/2010/main" val="24095004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mtClean="0"/>
              <a:t>R</a:t>
            </a:r>
            <a:r>
              <a:rPr lang="en-AU" baseline="0" smtClean="0"/>
              <a:t>esizing </a:t>
            </a:r>
            <a:r>
              <a:rPr lang="en-AU" baseline="0" smtClean="0"/>
              <a:t>one type of element while leaving the others the same will always create unusual proportions.</a:t>
            </a:r>
            <a:endParaRPr lang="en-AU"/>
          </a:p>
        </p:txBody>
      </p:sp>
      <p:sp>
        <p:nvSpPr>
          <p:cNvPr id="4" name="Slide Number Placeholder 3"/>
          <p:cNvSpPr>
            <a:spLocks noGrp="1"/>
          </p:cNvSpPr>
          <p:nvPr>
            <p:ph type="sldNum" sz="quarter" idx="10"/>
          </p:nvPr>
        </p:nvSpPr>
        <p:spPr/>
        <p:txBody>
          <a:bodyPr/>
          <a:lstStyle/>
          <a:p>
            <a:fld id="{57B7F409-4D75-4D27-A870-FED1CD5FDFD3}" type="slidenum">
              <a:rPr lang="en-AU" smtClean="0"/>
              <a:t>14</a:t>
            </a:fld>
            <a:endParaRPr lang="en-AU"/>
          </a:p>
        </p:txBody>
      </p:sp>
    </p:spTree>
    <p:extLst>
      <p:ext uri="{BB962C8B-B14F-4D97-AF65-F5344CB8AC3E}">
        <p14:creationId xmlns:p14="http://schemas.microsoft.com/office/powerpoint/2010/main" val="66216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mtClean="0"/>
              <a:t>But it’s readable and clear, and that’s all we need to make sure that people</a:t>
            </a:r>
            <a:r>
              <a:rPr lang="en-AU" baseline="0" smtClean="0"/>
              <a:t> who resize text can get on with their shopping</a:t>
            </a:r>
            <a:r>
              <a:rPr lang="en-AU" baseline="0" smtClean="0"/>
              <a:t>.</a:t>
            </a:r>
          </a:p>
          <a:p>
            <a:r>
              <a:rPr lang="en-AU" baseline="0" smtClean="0"/>
              <a:t/>
            </a:r>
            <a:br>
              <a:rPr lang="en-AU" baseline="0" smtClean="0"/>
            </a:br>
            <a:r>
              <a:rPr lang="en-AU" baseline="0" smtClean="0"/>
              <a:t>So that’s resizing. </a:t>
            </a:r>
            <a:r>
              <a:rPr lang="en-AU" baseline="0" smtClean="0"/>
              <a:t>Let’s talk about colour next,</a:t>
            </a:r>
            <a:r>
              <a:rPr lang="en-AU" smtClean="0"/>
              <a:t> which is something people with low vision often have trouble with.</a:t>
            </a:r>
            <a:endParaRPr lang="en-AU" baseline="0" smtClean="0"/>
          </a:p>
        </p:txBody>
      </p:sp>
      <p:sp>
        <p:nvSpPr>
          <p:cNvPr id="4" name="Slide Number Placeholder 3"/>
          <p:cNvSpPr>
            <a:spLocks noGrp="1"/>
          </p:cNvSpPr>
          <p:nvPr>
            <p:ph type="sldNum" sz="quarter" idx="10"/>
          </p:nvPr>
        </p:nvSpPr>
        <p:spPr/>
        <p:txBody>
          <a:bodyPr/>
          <a:lstStyle/>
          <a:p>
            <a:fld id="{57B7F409-4D75-4D27-A870-FED1CD5FDFD3}" type="slidenum">
              <a:rPr lang="en-AU" smtClean="0"/>
              <a:t>15</a:t>
            </a:fld>
            <a:endParaRPr lang="en-AU"/>
          </a:p>
        </p:txBody>
      </p:sp>
    </p:spTree>
    <p:extLst>
      <p:ext uri="{BB962C8B-B14F-4D97-AF65-F5344CB8AC3E}">
        <p14:creationId xmlns:p14="http://schemas.microsoft.com/office/powerpoint/2010/main" val="28525405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mtClean="0"/>
              <a:t>Most</a:t>
            </a:r>
            <a:r>
              <a:rPr lang="en-AU" baseline="0" smtClean="0"/>
              <a:t> people who work on the front end have heard about color contrast ratios for accessibility. These are really super important for people with low-vision and color blindess. They’re also really useful for situational impairments as well. There’s a wealth of information and tools out there, so if you’re new to the topic, I’ll just recommend this book to get you up to date. Generally, making sure we’ve got enough contrast between our content and our background will make most people happy. </a:t>
            </a:r>
            <a:endParaRPr lang="en-AU"/>
          </a:p>
        </p:txBody>
      </p:sp>
      <p:sp>
        <p:nvSpPr>
          <p:cNvPr id="4" name="Slide Number Placeholder 3"/>
          <p:cNvSpPr>
            <a:spLocks noGrp="1"/>
          </p:cNvSpPr>
          <p:nvPr>
            <p:ph type="sldNum" sz="quarter" idx="10"/>
          </p:nvPr>
        </p:nvSpPr>
        <p:spPr/>
        <p:txBody>
          <a:bodyPr/>
          <a:lstStyle/>
          <a:p>
            <a:fld id="{57B7F409-4D75-4D27-A870-FED1CD5FDFD3}" type="slidenum">
              <a:rPr lang="en-AU" smtClean="0"/>
              <a:t>16</a:t>
            </a:fld>
            <a:endParaRPr lang="en-AU"/>
          </a:p>
        </p:txBody>
      </p:sp>
    </p:spTree>
    <p:extLst>
      <p:ext uri="{BB962C8B-B14F-4D97-AF65-F5344CB8AC3E}">
        <p14:creationId xmlns:p14="http://schemas.microsoft.com/office/powerpoint/2010/main" val="1216972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mtClean="0"/>
              <a:t>But on</a:t>
            </a:r>
            <a:r>
              <a:rPr lang="en-AU" baseline="0" smtClean="0"/>
              <a:t> my original site I’ve got a few areas which make it difficult to get the contrast right, because they’re sitting over a photo. The word ‘specials’ is blending into the rock on the right. </a:t>
            </a:r>
            <a:endParaRPr lang="en-AU"/>
          </a:p>
        </p:txBody>
      </p:sp>
      <p:sp>
        <p:nvSpPr>
          <p:cNvPr id="4" name="Slide Number Placeholder 3"/>
          <p:cNvSpPr>
            <a:spLocks noGrp="1"/>
          </p:cNvSpPr>
          <p:nvPr>
            <p:ph type="sldNum" sz="quarter" idx="10"/>
          </p:nvPr>
        </p:nvSpPr>
        <p:spPr/>
        <p:txBody>
          <a:bodyPr/>
          <a:lstStyle/>
          <a:p>
            <a:fld id="{57B7F409-4D75-4D27-A870-FED1CD5FDFD3}" type="slidenum">
              <a:rPr lang="en-AU" smtClean="0"/>
              <a:t>17</a:t>
            </a:fld>
            <a:endParaRPr lang="en-AU"/>
          </a:p>
        </p:txBody>
      </p:sp>
    </p:spTree>
    <p:extLst>
      <p:ext uri="{BB962C8B-B14F-4D97-AF65-F5344CB8AC3E}">
        <p14:creationId xmlns:p14="http://schemas.microsoft.com/office/powerpoint/2010/main" val="22499531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mtClean="0"/>
              <a:t>If we change the</a:t>
            </a:r>
            <a:r>
              <a:rPr lang="en-AU" baseline="0" smtClean="0"/>
              <a:t> text</a:t>
            </a:r>
            <a:r>
              <a:rPr lang="en-AU" smtClean="0"/>
              <a:t> to white, though, it blends into the sky.</a:t>
            </a:r>
            <a:r>
              <a:rPr lang="en-AU" baseline="0" smtClean="0"/>
              <a:t> There are a few techniques which can make it better. Such as </a:t>
            </a:r>
            <a:r>
              <a:rPr lang="en-AU" baseline="0" err="1" smtClean="0"/>
              <a:t>dropshadows</a:t>
            </a:r>
            <a:r>
              <a:rPr lang="en-AU" baseline="0" smtClean="0"/>
              <a:t> on the text itself…</a:t>
            </a:r>
            <a:endParaRPr lang="en-AU"/>
          </a:p>
        </p:txBody>
      </p:sp>
      <p:sp>
        <p:nvSpPr>
          <p:cNvPr id="4" name="Slide Number Placeholder 3"/>
          <p:cNvSpPr>
            <a:spLocks noGrp="1"/>
          </p:cNvSpPr>
          <p:nvPr>
            <p:ph type="sldNum" sz="quarter" idx="10"/>
          </p:nvPr>
        </p:nvSpPr>
        <p:spPr/>
        <p:txBody>
          <a:bodyPr/>
          <a:lstStyle/>
          <a:p>
            <a:fld id="{57B7F409-4D75-4D27-A870-FED1CD5FDFD3}" type="slidenum">
              <a:rPr lang="en-AU" smtClean="0"/>
              <a:t>18</a:t>
            </a:fld>
            <a:endParaRPr lang="en-AU"/>
          </a:p>
        </p:txBody>
      </p:sp>
    </p:spTree>
    <p:extLst>
      <p:ext uri="{BB962C8B-B14F-4D97-AF65-F5344CB8AC3E}">
        <p14:creationId xmlns:p14="http://schemas.microsoft.com/office/powerpoint/2010/main" val="406456796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mtClean="0"/>
              <a:t>Which creates</a:t>
            </a:r>
            <a:r>
              <a:rPr lang="en-AU" baseline="0" smtClean="0"/>
              <a:t> a border effect without having to use a border. Or we can give the text a semi-opaque panel…</a:t>
            </a:r>
            <a:endParaRPr lang="en-AU"/>
          </a:p>
        </p:txBody>
      </p:sp>
      <p:sp>
        <p:nvSpPr>
          <p:cNvPr id="4" name="Slide Number Placeholder 3"/>
          <p:cNvSpPr>
            <a:spLocks noGrp="1"/>
          </p:cNvSpPr>
          <p:nvPr>
            <p:ph type="sldNum" sz="quarter" idx="10"/>
          </p:nvPr>
        </p:nvSpPr>
        <p:spPr/>
        <p:txBody>
          <a:bodyPr/>
          <a:lstStyle/>
          <a:p>
            <a:fld id="{57B7F409-4D75-4D27-A870-FED1CD5FDFD3}" type="slidenum">
              <a:rPr lang="en-AU" smtClean="0"/>
              <a:t>19</a:t>
            </a:fld>
            <a:endParaRPr lang="en-AU"/>
          </a:p>
        </p:txBody>
      </p:sp>
    </p:spTree>
    <p:extLst>
      <p:ext uri="{BB962C8B-B14F-4D97-AF65-F5344CB8AC3E}">
        <p14:creationId xmlns:p14="http://schemas.microsoft.com/office/powerpoint/2010/main" val="208306146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mtClean="0"/>
              <a:t>… so we</a:t>
            </a:r>
            <a:r>
              <a:rPr lang="en-AU" baseline="0" smtClean="0"/>
              <a:t> can still see some of the image behind it, but it’s dark enough for our text. We can make that work with the colours reversed as well.</a:t>
            </a:r>
            <a:endParaRPr lang="en-AU"/>
          </a:p>
        </p:txBody>
      </p:sp>
      <p:sp>
        <p:nvSpPr>
          <p:cNvPr id="4" name="Slide Number Placeholder 3"/>
          <p:cNvSpPr>
            <a:spLocks noGrp="1"/>
          </p:cNvSpPr>
          <p:nvPr>
            <p:ph type="sldNum" sz="quarter" idx="10"/>
          </p:nvPr>
        </p:nvSpPr>
        <p:spPr/>
        <p:txBody>
          <a:bodyPr/>
          <a:lstStyle/>
          <a:p>
            <a:fld id="{57B7F409-4D75-4D27-A870-FED1CD5FDFD3}" type="slidenum">
              <a:rPr lang="en-AU" smtClean="0"/>
              <a:t>20</a:t>
            </a:fld>
            <a:endParaRPr lang="en-AU"/>
          </a:p>
        </p:txBody>
      </p:sp>
    </p:spTree>
    <p:extLst>
      <p:ext uri="{BB962C8B-B14F-4D97-AF65-F5344CB8AC3E}">
        <p14:creationId xmlns:p14="http://schemas.microsoft.com/office/powerpoint/2010/main" val="11608776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mtClean="0"/>
              <a:t>Demo</a:t>
            </a:r>
            <a:r>
              <a:rPr lang="en-AU" baseline="0" smtClean="0"/>
              <a:t> page to show the effect of tools and </a:t>
            </a:r>
            <a:r>
              <a:rPr lang="en-AU" baseline="0" smtClean="0"/>
              <a:t>methods</a:t>
            </a:r>
          </a:p>
          <a:p>
            <a:r>
              <a:rPr lang="en-AU" smtClean="0"/>
              <a:t>And give examples of the super-easy CSS you can add to any site to support this user group</a:t>
            </a:r>
            <a:endParaRPr lang="en-AU" baseline="0" smtClean="0"/>
          </a:p>
        </p:txBody>
      </p:sp>
      <p:sp>
        <p:nvSpPr>
          <p:cNvPr id="4" name="Slide Number Placeholder 3"/>
          <p:cNvSpPr>
            <a:spLocks noGrp="1"/>
          </p:cNvSpPr>
          <p:nvPr>
            <p:ph type="sldNum" sz="quarter" idx="10"/>
          </p:nvPr>
        </p:nvSpPr>
        <p:spPr/>
        <p:txBody>
          <a:bodyPr/>
          <a:lstStyle/>
          <a:p>
            <a:fld id="{57B7F409-4D75-4D27-A870-FED1CD5FDFD3}" type="slidenum">
              <a:rPr lang="en-AU" smtClean="0"/>
              <a:t>3</a:t>
            </a:fld>
            <a:endParaRPr lang="en-AU"/>
          </a:p>
        </p:txBody>
      </p:sp>
    </p:spTree>
    <p:extLst>
      <p:ext uri="{BB962C8B-B14F-4D97-AF65-F5344CB8AC3E}">
        <p14:creationId xmlns:p14="http://schemas.microsoft.com/office/powerpoint/2010/main" val="212522533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mtClean="0"/>
              <a:t>I’m going to use a combination of these techniques</a:t>
            </a:r>
            <a:r>
              <a:rPr lang="en-AU" baseline="0" smtClean="0"/>
              <a:t> on my new and improved website. </a:t>
            </a:r>
            <a:endParaRPr lang="en-AU"/>
          </a:p>
        </p:txBody>
      </p:sp>
      <p:sp>
        <p:nvSpPr>
          <p:cNvPr id="4" name="Slide Number Placeholder 3"/>
          <p:cNvSpPr>
            <a:spLocks noGrp="1"/>
          </p:cNvSpPr>
          <p:nvPr>
            <p:ph type="sldNum" sz="quarter" idx="10"/>
          </p:nvPr>
        </p:nvSpPr>
        <p:spPr/>
        <p:txBody>
          <a:bodyPr/>
          <a:lstStyle/>
          <a:p>
            <a:fld id="{57B7F409-4D75-4D27-A870-FED1CD5FDFD3}" type="slidenum">
              <a:rPr lang="en-AU" smtClean="0"/>
              <a:t>21</a:t>
            </a:fld>
            <a:endParaRPr lang="en-AU"/>
          </a:p>
        </p:txBody>
      </p:sp>
    </p:spTree>
    <p:extLst>
      <p:ext uri="{BB962C8B-B14F-4D97-AF65-F5344CB8AC3E}">
        <p14:creationId xmlns:p14="http://schemas.microsoft.com/office/powerpoint/2010/main" val="135008028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mtClean="0"/>
              <a:t>My</a:t>
            </a:r>
            <a:r>
              <a:rPr lang="en-AU" baseline="0" smtClean="0"/>
              <a:t> fixed version. </a:t>
            </a:r>
            <a:r>
              <a:rPr lang="en-AU" smtClean="0"/>
              <a:t>The</a:t>
            </a:r>
            <a:r>
              <a:rPr lang="en-AU" baseline="0" smtClean="0"/>
              <a:t> other aspect of </a:t>
            </a:r>
            <a:r>
              <a:rPr lang="en-AU" baseline="0" err="1" smtClean="0"/>
              <a:t>color</a:t>
            </a:r>
            <a:r>
              <a:rPr lang="en-AU" baseline="0" smtClean="0"/>
              <a:t> for people with low vision is that sometimes we use it as a signal or an indicator for our </a:t>
            </a:r>
            <a:r>
              <a:rPr lang="en-AU" baseline="0" smtClean="0"/>
              <a:t>menus, tabs and form elements,</a:t>
            </a:r>
            <a:r>
              <a:rPr lang="en-AU" smtClean="0"/>
              <a:t> to highlight selected items etc.</a:t>
            </a:r>
            <a:endParaRPr lang="en-AU"/>
          </a:p>
        </p:txBody>
      </p:sp>
      <p:sp>
        <p:nvSpPr>
          <p:cNvPr id="4" name="Slide Number Placeholder 3"/>
          <p:cNvSpPr>
            <a:spLocks noGrp="1"/>
          </p:cNvSpPr>
          <p:nvPr>
            <p:ph type="sldNum" sz="quarter" idx="10"/>
          </p:nvPr>
        </p:nvSpPr>
        <p:spPr/>
        <p:txBody>
          <a:bodyPr/>
          <a:lstStyle/>
          <a:p>
            <a:fld id="{57B7F409-4D75-4D27-A870-FED1CD5FDFD3}" type="slidenum">
              <a:rPr lang="en-AU" smtClean="0"/>
              <a:t>22</a:t>
            </a:fld>
            <a:endParaRPr lang="en-AU"/>
          </a:p>
        </p:txBody>
      </p:sp>
    </p:spTree>
    <p:extLst>
      <p:ext uri="{BB962C8B-B14F-4D97-AF65-F5344CB8AC3E}">
        <p14:creationId xmlns:p14="http://schemas.microsoft.com/office/powerpoint/2010/main" val="298249677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mtClean="0"/>
              <a:t>My</a:t>
            </a:r>
            <a:r>
              <a:rPr lang="en-AU" baseline="0" smtClean="0"/>
              <a:t> main menu uses only colour for a hover and focus effect, and to show which is the current page in the menu. Would pass a contrast check. So how can we test for it? </a:t>
            </a:r>
            <a:endParaRPr lang="en-AU"/>
          </a:p>
        </p:txBody>
      </p:sp>
      <p:sp>
        <p:nvSpPr>
          <p:cNvPr id="4" name="Slide Number Placeholder 3"/>
          <p:cNvSpPr>
            <a:spLocks noGrp="1"/>
          </p:cNvSpPr>
          <p:nvPr>
            <p:ph type="sldNum" sz="quarter" idx="10"/>
          </p:nvPr>
        </p:nvSpPr>
        <p:spPr/>
        <p:txBody>
          <a:bodyPr/>
          <a:lstStyle/>
          <a:p>
            <a:fld id="{57B7F409-4D75-4D27-A870-FED1CD5FDFD3}" type="slidenum">
              <a:rPr lang="en-AU" smtClean="0"/>
              <a:t>23</a:t>
            </a:fld>
            <a:endParaRPr lang="en-AU"/>
          </a:p>
        </p:txBody>
      </p:sp>
    </p:spTree>
    <p:extLst>
      <p:ext uri="{BB962C8B-B14F-4D97-AF65-F5344CB8AC3E}">
        <p14:creationId xmlns:p14="http://schemas.microsoft.com/office/powerpoint/2010/main" val="208612445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mtClean="0"/>
              <a:t>I use a css filter on the body</a:t>
            </a:r>
            <a:r>
              <a:rPr lang="en-AU" baseline="0" smtClean="0"/>
              <a:t> tag. Allows you to test interactive states, forms, etc.</a:t>
            </a:r>
            <a:endParaRPr lang="en-AU"/>
          </a:p>
        </p:txBody>
      </p:sp>
      <p:sp>
        <p:nvSpPr>
          <p:cNvPr id="4" name="Slide Number Placeholder 3"/>
          <p:cNvSpPr>
            <a:spLocks noGrp="1"/>
          </p:cNvSpPr>
          <p:nvPr>
            <p:ph type="sldNum" sz="quarter" idx="10"/>
          </p:nvPr>
        </p:nvSpPr>
        <p:spPr/>
        <p:txBody>
          <a:bodyPr/>
          <a:lstStyle/>
          <a:p>
            <a:fld id="{57B7F409-4D75-4D27-A870-FED1CD5FDFD3}" type="slidenum">
              <a:rPr lang="en-AU" smtClean="0"/>
              <a:t>24</a:t>
            </a:fld>
            <a:endParaRPr lang="en-AU"/>
          </a:p>
        </p:txBody>
      </p:sp>
    </p:spTree>
    <p:extLst>
      <p:ext uri="{BB962C8B-B14F-4D97-AF65-F5344CB8AC3E}">
        <p14:creationId xmlns:p14="http://schemas.microsoft.com/office/powerpoint/2010/main" val="332557313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mtClean="0"/>
              <a:t>When we remove the colour information</a:t>
            </a:r>
            <a:r>
              <a:rPr lang="en-AU" baseline="0" smtClean="0"/>
              <a:t> it’s very hard to tell which is the active item. Many people with low vision or aging vision find it harder to rely on colour at all. </a:t>
            </a:r>
            <a:endParaRPr lang="en-AU"/>
          </a:p>
        </p:txBody>
      </p:sp>
      <p:sp>
        <p:nvSpPr>
          <p:cNvPr id="4" name="Slide Number Placeholder 3"/>
          <p:cNvSpPr>
            <a:spLocks noGrp="1"/>
          </p:cNvSpPr>
          <p:nvPr>
            <p:ph type="sldNum" sz="quarter" idx="10"/>
          </p:nvPr>
        </p:nvSpPr>
        <p:spPr/>
        <p:txBody>
          <a:bodyPr/>
          <a:lstStyle/>
          <a:p>
            <a:fld id="{57B7F409-4D75-4D27-A870-FED1CD5FDFD3}" type="slidenum">
              <a:rPr lang="en-AU" smtClean="0"/>
              <a:t>25</a:t>
            </a:fld>
            <a:endParaRPr lang="en-AU"/>
          </a:p>
        </p:txBody>
      </p:sp>
    </p:spTree>
    <p:extLst>
      <p:ext uri="{BB962C8B-B14F-4D97-AF65-F5344CB8AC3E}">
        <p14:creationId xmlns:p14="http://schemas.microsoft.com/office/powerpoint/2010/main" val="41521041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mtClean="0"/>
              <a:t>So we need to add something else to the active</a:t>
            </a:r>
            <a:r>
              <a:rPr lang="en-AU" baseline="0" smtClean="0"/>
              <a:t> item style. This is my old reliable method. </a:t>
            </a:r>
            <a:endParaRPr lang="en-AU"/>
          </a:p>
        </p:txBody>
      </p:sp>
      <p:sp>
        <p:nvSpPr>
          <p:cNvPr id="4" name="Slide Number Placeholder 3"/>
          <p:cNvSpPr>
            <a:spLocks noGrp="1"/>
          </p:cNvSpPr>
          <p:nvPr>
            <p:ph type="sldNum" sz="quarter" idx="10"/>
          </p:nvPr>
        </p:nvSpPr>
        <p:spPr/>
        <p:txBody>
          <a:bodyPr/>
          <a:lstStyle/>
          <a:p>
            <a:fld id="{57B7F409-4D75-4D27-A870-FED1CD5FDFD3}" type="slidenum">
              <a:rPr lang="en-AU" smtClean="0"/>
              <a:t>26</a:t>
            </a:fld>
            <a:endParaRPr lang="en-AU"/>
          </a:p>
        </p:txBody>
      </p:sp>
    </p:spTree>
    <p:extLst>
      <p:ext uri="{BB962C8B-B14F-4D97-AF65-F5344CB8AC3E}">
        <p14:creationId xmlns:p14="http://schemas.microsoft.com/office/powerpoint/2010/main" val="348493190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aseline="0" smtClean="0"/>
              <a:t>Here’s my fixed site, and it’s really easy to see the highlighted menu item now, because it’s got a different shape as well as a different colour.</a:t>
            </a:r>
            <a:endParaRPr lang="en-AU"/>
          </a:p>
        </p:txBody>
      </p:sp>
      <p:sp>
        <p:nvSpPr>
          <p:cNvPr id="4" name="Slide Number Placeholder 3"/>
          <p:cNvSpPr>
            <a:spLocks noGrp="1"/>
          </p:cNvSpPr>
          <p:nvPr>
            <p:ph type="sldNum" sz="quarter" idx="10"/>
          </p:nvPr>
        </p:nvSpPr>
        <p:spPr/>
        <p:txBody>
          <a:bodyPr/>
          <a:lstStyle/>
          <a:p>
            <a:fld id="{57B7F409-4D75-4D27-A870-FED1CD5FDFD3}" type="slidenum">
              <a:rPr lang="en-AU" smtClean="0"/>
              <a:t>27</a:t>
            </a:fld>
            <a:endParaRPr lang="en-AU"/>
          </a:p>
        </p:txBody>
      </p:sp>
    </p:spTree>
    <p:extLst>
      <p:ext uri="{BB962C8B-B14F-4D97-AF65-F5344CB8AC3E}">
        <p14:creationId xmlns:p14="http://schemas.microsoft.com/office/powerpoint/2010/main" val="181430110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mtClean="0"/>
              <a:t>It’s not compulsory</a:t>
            </a:r>
            <a:r>
              <a:rPr lang="en-AU" baseline="0" smtClean="0"/>
              <a:t> to do the reverse colors and icon setup, but if you’re in a hurry it’s nice and easy, and I’ve never had a client reject it</a:t>
            </a:r>
            <a:r>
              <a:rPr lang="en-AU" baseline="0" smtClean="0"/>
              <a:t>. Designers should take the opportunity to come up with something better though!</a:t>
            </a:r>
            <a:endParaRPr lang="en-AU"/>
          </a:p>
        </p:txBody>
      </p:sp>
      <p:sp>
        <p:nvSpPr>
          <p:cNvPr id="4" name="Slide Number Placeholder 3"/>
          <p:cNvSpPr>
            <a:spLocks noGrp="1"/>
          </p:cNvSpPr>
          <p:nvPr>
            <p:ph type="sldNum" sz="quarter" idx="10"/>
          </p:nvPr>
        </p:nvSpPr>
        <p:spPr/>
        <p:txBody>
          <a:bodyPr/>
          <a:lstStyle/>
          <a:p>
            <a:fld id="{57B7F409-4D75-4D27-A870-FED1CD5FDFD3}" type="slidenum">
              <a:rPr lang="en-AU" smtClean="0"/>
              <a:t>28</a:t>
            </a:fld>
            <a:endParaRPr lang="en-AU"/>
          </a:p>
        </p:txBody>
      </p:sp>
    </p:spTree>
    <p:extLst>
      <p:ext uri="{BB962C8B-B14F-4D97-AF65-F5344CB8AC3E}">
        <p14:creationId xmlns:p14="http://schemas.microsoft.com/office/powerpoint/2010/main" val="18843450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mtClean="0"/>
              <a:t>Another useful feature of the greyscale filter is that it shows up where links might be difficult to spot for people with low vision.</a:t>
            </a:r>
            <a:endParaRPr lang="en-AU"/>
          </a:p>
        </p:txBody>
      </p:sp>
      <p:sp>
        <p:nvSpPr>
          <p:cNvPr id="4" name="Slide Number Placeholder 3"/>
          <p:cNvSpPr>
            <a:spLocks noGrp="1"/>
          </p:cNvSpPr>
          <p:nvPr>
            <p:ph type="sldNum" sz="quarter" idx="10"/>
          </p:nvPr>
        </p:nvSpPr>
        <p:spPr/>
        <p:txBody>
          <a:bodyPr/>
          <a:lstStyle/>
          <a:p>
            <a:fld id="{57B7F409-4D75-4D27-A870-FED1CD5FDFD3}" type="slidenum">
              <a:rPr lang="en-AU" smtClean="0"/>
              <a:t>29</a:t>
            </a:fld>
            <a:endParaRPr lang="en-AU"/>
          </a:p>
        </p:txBody>
      </p:sp>
    </p:spTree>
    <p:extLst>
      <p:ext uri="{BB962C8B-B14F-4D97-AF65-F5344CB8AC3E}">
        <p14:creationId xmlns:p14="http://schemas.microsoft.com/office/powerpoint/2010/main" val="202368065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aseline="0" smtClean="0"/>
              <a:t>These </a:t>
            </a:r>
            <a:r>
              <a:rPr lang="en-AU" baseline="0" smtClean="0"/>
              <a:t>are a different colour from the text around them, but if colour is a problem for you then they’ll just blend in with the rest of the paragraph. </a:t>
            </a:r>
            <a:endParaRPr lang="en-AU"/>
          </a:p>
        </p:txBody>
      </p:sp>
      <p:sp>
        <p:nvSpPr>
          <p:cNvPr id="4" name="Slide Number Placeholder 3"/>
          <p:cNvSpPr>
            <a:spLocks noGrp="1"/>
          </p:cNvSpPr>
          <p:nvPr>
            <p:ph type="sldNum" sz="quarter" idx="10"/>
          </p:nvPr>
        </p:nvSpPr>
        <p:spPr/>
        <p:txBody>
          <a:bodyPr/>
          <a:lstStyle/>
          <a:p>
            <a:fld id="{57B7F409-4D75-4D27-A870-FED1CD5FDFD3}" type="slidenum">
              <a:rPr lang="en-AU" smtClean="0"/>
              <a:t>30</a:t>
            </a:fld>
            <a:endParaRPr lang="en-AU"/>
          </a:p>
        </p:txBody>
      </p:sp>
    </p:spTree>
    <p:extLst>
      <p:ext uri="{BB962C8B-B14F-4D97-AF65-F5344CB8AC3E}">
        <p14:creationId xmlns:p14="http://schemas.microsoft.com/office/powerpoint/2010/main" val="34792535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mtClean="0"/>
              <a:t>Here</a:t>
            </a:r>
            <a:r>
              <a:rPr lang="en-AU" baseline="0" smtClean="0"/>
              <a:t> I’m using Chrome’s built-in zoom tool to zoom in 300%. </a:t>
            </a:r>
            <a:endParaRPr lang="en-AU"/>
          </a:p>
        </p:txBody>
      </p:sp>
      <p:sp>
        <p:nvSpPr>
          <p:cNvPr id="4" name="Slide Number Placeholder 3"/>
          <p:cNvSpPr>
            <a:spLocks noGrp="1"/>
          </p:cNvSpPr>
          <p:nvPr>
            <p:ph type="sldNum" sz="quarter" idx="10"/>
          </p:nvPr>
        </p:nvSpPr>
        <p:spPr/>
        <p:txBody>
          <a:bodyPr/>
          <a:lstStyle/>
          <a:p>
            <a:fld id="{57B7F409-4D75-4D27-A870-FED1CD5FDFD3}" type="slidenum">
              <a:rPr lang="en-AU" smtClean="0"/>
              <a:t>4</a:t>
            </a:fld>
            <a:endParaRPr lang="en-AU"/>
          </a:p>
        </p:txBody>
      </p:sp>
    </p:spTree>
    <p:extLst>
      <p:ext uri="{BB962C8B-B14F-4D97-AF65-F5344CB8AC3E}">
        <p14:creationId xmlns:p14="http://schemas.microsoft.com/office/powerpoint/2010/main" val="56658931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mtClean="0"/>
              <a:t>So just to compare them side by side</a:t>
            </a:r>
            <a:endParaRPr lang="en-AU"/>
          </a:p>
        </p:txBody>
      </p:sp>
      <p:sp>
        <p:nvSpPr>
          <p:cNvPr id="4" name="Slide Number Placeholder 3"/>
          <p:cNvSpPr>
            <a:spLocks noGrp="1"/>
          </p:cNvSpPr>
          <p:nvPr>
            <p:ph type="sldNum" sz="quarter" idx="10"/>
          </p:nvPr>
        </p:nvSpPr>
        <p:spPr/>
        <p:txBody>
          <a:bodyPr/>
          <a:lstStyle/>
          <a:p>
            <a:fld id="{57B7F409-4D75-4D27-A870-FED1CD5FDFD3}" type="slidenum">
              <a:rPr lang="en-AU" smtClean="0"/>
              <a:t>31</a:t>
            </a:fld>
            <a:endParaRPr lang="en-AU"/>
          </a:p>
        </p:txBody>
      </p:sp>
    </p:spTree>
    <p:extLst>
      <p:ext uri="{BB962C8B-B14F-4D97-AF65-F5344CB8AC3E}">
        <p14:creationId xmlns:p14="http://schemas.microsoft.com/office/powerpoint/2010/main" val="247428095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mtClean="0"/>
              <a:t>Underlines do the best job. Can use bold, or italic or borders or background color, but underlines translate the best into different modes.</a:t>
            </a:r>
          </a:p>
          <a:p>
            <a:r>
              <a:rPr lang="en-AU" smtClean="0"/>
              <a:t>Some people think that underlines are ugly but we do have an option to give them a little more elegance.</a:t>
            </a:r>
            <a:endParaRPr lang="en-AU"/>
          </a:p>
        </p:txBody>
      </p:sp>
      <p:sp>
        <p:nvSpPr>
          <p:cNvPr id="4" name="Slide Number Placeholder 3"/>
          <p:cNvSpPr>
            <a:spLocks noGrp="1"/>
          </p:cNvSpPr>
          <p:nvPr>
            <p:ph type="sldNum" sz="quarter" idx="10"/>
          </p:nvPr>
        </p:nvSpPr>
        <p:spPr/>
        <p:txBody>
          <a:bodyPr/>
          <a:lstStyle/>
          <a:p>
            <a:fld id="{57B7F409-4D75-4D27-A870-FED1CD5FDFD3}" type="slidenum">
              <a:rPr lang="en-AU" smtClean="0"/>
              <a:t>32</a:t>
            </a:fld>
            <a:endParaRPr lang="en-AU"/>
          </a:p>
        </p:txBody>
      </p:sp>
    </p:spTree>
    <p:extLst>
      <p:ext uri="{BB962C8B-B14F-4D97-AF65-F5344CB8AC3E}">
        <p14:creationId xmlns:p14="http://schemas.microsoft.com/office/powerpoint/2010/main" val="148895703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mtClean="0"/>
              <a:t>At the moment this only works in Chrome, but you</a:t>
            </a:r>
            <a:r>
              <a:rPr lang="en-AU" baseline="0" smtClean="0"/>
              <a:t> can upvote it on the feature lists for Safari and Firefox and IE. </a:t>
            </a:r>
            <a:r>
              <a:rPr lang="en-AU" baseline="0" smtClean="0"/>
              <a:t>And </a:t>
            </a:r>
            <a:r>
              <a:rPr lang="en-AU" baseline="0" smtClean="0"/>
              <a:t>although it’s not strictly speaking a low-vision issue, people with dyslexia find it easier to read than the standard underline links. So you can give support to two groups of people at once.</a:t>
            </a:r>
            <a:endParaRPr lang="en-AU" smtClean="0"/>
          </a:p>
          <a:p>
            <a:endParaRPr lang="en-AU"/>
          </a:p>
        </p:txBody>
      </p:sp>
      <p:sp>
        <p:nvSpPr>
          <p:cNvPr id="4" name="Slide Number Placeholder 3"/>
          <p:cNvSpPr>
            <a:spLocks noGrp="1"/>
          </p:cNvSpPr>
          <p:nvPr>
            <p:ph type="sldNum" sz="quarter" idx="10"/>
          </p:nvPr>
        </p:nvSpPr>
        <p:spPr/>
        <p:txBody>
          <a:bodyPr/>
          <a:lstStyle/>
          <a:p>
            <a:fld id="{57B7F409-4D75-4D27-A870-FED1CD5FDFD3}" type="slidenum">
              <a:rPr lang="en-AU" smtClean="0"/>
              <a:t>33</a:t>
            </a:fld>
            <a:endParaRPr lang="en-AU"/>
          </a:p>
        </p:txBody>
      </p:sp>
    </p:spTree>
    <p:extLst>
      <p:ext uri="{BB962C8B-B14F-4D97-AF65-F5344CB8AC3E}">
        <p14:creationId xmlns:p14="http://schemas.microsoft.com/office/powerpoint/2010/main" val="300285122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mtClean="0"/>
              <a:t>The last type of transformation</a:t>
            </a:r>
            <a:r>
              <a:rPr lang="en-AU" baseline="0" smtClean="0"/>
              <a:t> I want to look at is high contrast. These are operating system themes which provide variations for people with low vision. </a:t>
            </a:r>
            <a:endParaRPr lang="en-AU"/>
          </a:p>
        </p:txBody>
      </p:sp>
      <p:sp>
        <p:nvSpPr>
          <p:cNvPr id="4" name="Slide Number Placeholder 3"/>
          <p:cNvSpPr>
            <a:spLocks noGrp="1"/>
          </p:cNvSpPr>
          <p:nvPr>
            <p:ph type="sldNum" sz="quarter" idx="10"/>
          </p:nvPr>
        </p:nvSpPr>
        <p:spPr/>
        <p:txBody>
          <a:bodyPr/>
          <a:lstStyle/>
          <a:p>
            <a:fld id="{57B7F409-4D75-4D27-A870-FED1CD5FDFD3}" type="slidenum">
              <a:rPr lang="en-AU" smtClean="0"/>
              <a:t>34</a:t>
            </a:fld>
            <a:endParaRPr lang="en-AU"/>
          </a:p>
        </p:txBody>
      </p:sp>
    </p:spTree>
    <p:extLst>
      <p:ext uri="{BB962C8B-B14F-4D97-AF65-F5344CB8AC3E}">
        <p14:creationId xmlns:p14="http://schemas.microsoft.com/office/powerpoint/2010/main" val="30199733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aseline="0" smtClean="0"/>
              <a:t>The </a:t>
            </a:r>
            <a:r>
              <a:rPr lang="en-AU" baseline="0" smtClean="0"/>
              <a:t>high contrast feature in Windows is more extensive and customisable than on a Mac, so if you’re a Mac user, it’s worth your time to test this on a Windows machine just to make sure you’ve got it covered. High contrast views are the most terrifying for designers. Let’s take a look at what my demo site looks like, shall we?</a:t>
            </a:r>
            <a:endParaRPr lang="en-AU"/>
          </a:p>
        </p:txBody>
      </p:sp>
      <p:sp>
        <p:nvSpPr>
          <p:cNvPr id="4" name="Slide Number Placeholder 3"/>
          <p:cNvSpPr>
            <a:spLocks noGrp="1"/>
          </p:cNvSpPr>
          <p:nvPr>
            <p:ph type="sldNum" sz="quarter" idx="10"/>
          </p:nvPr>
        </p:nvSpPr>
        <p:spPr/>
        <p:txBody>
          <a:bodyPr/>
          <a:lstStyle/>
          <a:p>
            <a:fld id="{57B7F409-4D75-4D27-A870-FED1CD5FDFD3}" type="slidenum">
              <a:rPr lang="en-AU" smtClean="0"/>
              <a:t>35</a:t>
            </a:fld>
            <a:endParaRPr lang="en-AU"/>
          </a:p>
        </p:txBody>
      </p:sp>
    </p:spTree>
    <p:extLst>
      <p:ext uri="{BB962C8B-B14F-4D97-AF65-F5344CB8AC3E}">
        <p14:creationId xmlns:p14="http://schemas.microsoft.com/office/powerpoint/2010/main" val="117792753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mtClean="0"/>
              <a:t>Ok,</a:t>
            </a:r>
            <a:r>
              <a:rPr lang="en-AU" baseline="0" smtClean="0"/>
              <a:t> it’s pretty extreme but it’s not all bad. Gap where background image has been removed, and the links are in the user’s chosen color that I find very difficult to see. But the structure of the page is clear, and our icon fonts and SVGs are showing up nicely.</a:t>
            </a:r>
            <a:endParaRPr lang="en-AU"/>
          </a:p>
        </p:txBody>
      </p:sp>
      <p:sp>
        <p:nvSpPr>
          <p:cNvPr id="4" name="Slide Number Placeholder 3"/>
          <p:cNvSpPr>
            <a:spLocks noGrp="1"/>
          </p:cNvSpPr>
          <p:nvPr>
            <p:ph type="sldNum" sz="quarter" idx="10"/>
          </p:nvPr>
        </p:nvSpPr>
        <p:spPr/>
        <p:txBody>
          <a:bodyPr/>
          <a:lstStyle/>
          <a:p>
            <a:fld id="{57B7F409-4D75-4D27-A870-FED1CD5FDFD3}" type="slidenum">
              <a:rPr lang="en-AU" smtClean="0"/>
              <a:t>36</a:t>
            </a:fld>
            <a:endParaRPr lang="en-AU"/>
          </a:p>
        </p:txBody>
      </p:sp>
    </p:spTree>
    <p:extLst>
      <p:ext uri="{BB962C8B-B14F-4D97-AF65-F5344CB8AC3E}">
        <p14:creationId xmlns:p14="http://schemas.microsoft.com/office/powerpoint/2010/main" val="119106737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mtClean="0"/>
              <a:t>But my modal login is pretty difficult to use.</a:t>
            </a:r>
            <a:endParaRPr lang="en-AU"/>
          </a:p>
        </p:txBody>
      </p:sp>
      <p:sp>
        <p:nvSpPr>
          <p:cNvPr id="4" name="Slide Number Placeholder 3"/>
          <p:cNvSpPr>
            <a:spLocks noGrp="1"/>
          </p:cNvSpPr>
          <p:nvPr>
            <p:ph type="sldNum" sz="quarter" idx="10"/>
          </p:nvPr>
        </p:nvSpPr>
        <p:spPr/>
        <p:txBody>
          <a:bodyPr/>
          <a:lstStyle/>
          <a:p>
            <a:fld id="{57B7F409-4D75-4D27-A870-FED1CD5FDFD3}" type="slidenum">
              <a:rPr lang="en-AU" smtClean="0"/>
              <a:t>37</a:t>
            </a:fld>
            <a:endParaRPr lang="en-AU"/>
          </a:p>
        </p:txBody>
      </p:sp>
    </p:spTree>
    <p:extLst>
      <p:ext uri="{BB962C8B-B14F-4D97-AF65-F5344CB8AC3E}">
        <p14:creationId xmlns:p14="http://schemas.microsoft.com/office/powerpoint/2010/main" val="246673301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mtClean="0"/>
              <a:t>Using shadows and background colour to provide shapes for our elements. </a:t>
            </a:r>
          </a:p>
          <a:p>
            <a:r>
              <a:rPr lang="en-AU" smtClean="0"/>
              <a:t>Flip back and forth a bit.</a:t>
            </a:r>
          </a:p>
          <a:p>
            <a:r>
              <a:rPr lang="en-AU" smtClean="0"/>
              <a:t>Luckily, there is a suuuuper easy technique that gives a huge improvement. </a:t>
            </a:r>
            <a:endParaRPr lang="en-AU"/>
          </a:p>
        </p:txBody>
      </p:sp>
      <p:sp>
        <p:nvSpPr>
          <p:cNvPr id="4" name="Slide Number Placeholder 3"/>
          <p:cNvSpPr>
            <a:spLocks noGrp="1"/>
          </p:cNvSpPr>
          <p:nvPr>
            <p:ph type="sldNum" sz="quarter" idx="10"/>
          </p:nvPr>
        </p:nvSpPr>
        <p:spPr/>
        <p:txBody>
          <a:bodyPr/>
          <a:lstStyle/>
          <a:p>
            <a:fld id="{57B7F409-4D75-4D27-A870-FED1CD5FDFD3}" type="slidenum">
              <a:rPr lang="en-AU" smtClean="0"/>
              <a:t>38</a:t>
            </a:fld>
            <a:endParaRPr lang="en-AU"/>
          </a:p>
        </p:txBody>
      </p:sp>
    </p:spTree>
    <p:extLst>
      <p:ext uri="{BB962C8B-B14F-4D97-AF65-F5344CB8AC3E}">
        <p14:creationId xmlns:p14="http://schemas.microsoft.com/office/powerpoint/2010/main" val="122767559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mtClean="0"/>
              <a:t>Borders</a:t>
            </a:r>
            <a:r>
              <a:rPr lang="en-AU" baseline="0" smtClean="0"/>
              <a:t> are respected in high contrast themes, even transparent ones. Anytime you’ve got content overlapping, or relying on text shadows or images to create structure, that’s a good time to think about high contrast. </a:t>
            </a:r>
            <a:endParaRPr lang="en-AU"/>
          </a:p>
        </p:txBody>
      </p:sp>
      <p:sp>
        <p:nvSpPr>
          <p:cNvPr id="4" name="Slide Number Placeholder 3"/>
          <p:cNvSpPr>
            <a:spLocks noGrp="1"/>
          </p:cNvSpPr>
          <p:nvPr>
            <p:ph type="sldNum" sz="quarter" idx="10"/>
          </p:nvPr>
        </p:nvSpPr>
        <p:spPr/>
        <p:txBody>
          <a:bodyPr/>
          <a:lstStyle/>
          <a:p>
            <a:fld id="{57B7F409-4D75-4D27-A870-FED1CD5FDFD3}" type="slidenum">
              <a:rPr lang="en-AU" smtClean="0"/>
              <a:t>39</a:t>
            </a:fld>
            <a:endParaRPr lang="en-AU"/>
          </a:p>
        </p:txBody>
      </p:sp>
    </p:spTree>
    <p:extLst>
      <p:ext uri="{BB962C8B-B14F-4D97-AF65-F5344CB8AC3E}">
        <p14:creationId xmlns:p14="http://schemas.microsoft.com/office/powerpoint/2010/main" val="221643547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mtClean="0"/>
              <a:t>Don’t go overboard with borders – it’s still meant to look like a website, not a spreadsheet.</a:t>
            </a:r>
            <a:endParaRPr lang="en-AU"/>
          </a:p>
        </p:txBody>
      </p:sp>
      <p:sp>
        <p:nvSpPr>
          <p:cNvPr id="4" name="Slide Number Placeholder 3"/>
          <p:cNvSpPr>
            <a:spLocks noGrp="1"/>
          </p:cNvSpPr>
          <p:nvPr>
            <p:ph type="sldNum" sz="quarter" idx="10"/>
          </p:nvPr>
        </p:nvSpPr>
        <p:spPr/>
        <p:txBody>
          <a:bodyPr/>
          <a:lstStyle/>
          <a:p>
            <a:fld id="{57B7F409-4D75-4D27-A870-FED1CD5FDFD3}" type="slidenum">
              <a:rPr lang="en-AU" smtClean="0"/>
              <a:t>40</a:t>
            </a:fld>
            <a:endParaRPr lang="en-AU"/>
          </a:p>
        </p:txBody>
      </p:sp>
    </p:spTree>
    <p:extLst>
      <p:ext uri="{BB962C8B-B14F-4D97-AF65-F5344CB8AC3E}">
        <p14:creationId xmlns:p14="http://schemas.microsoft.com/office/powerpoint/2010/main" val="34612701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mtClean="0"/>
              <a:t>This</a:t>
            </a:r>
            <a:r>
              <a:rPr lang="en-AU" baseline="0" smtClean="0"/>
              <a:t> is zoomed to 300%. Notice the scrollbar along the bottom. </a:t>
            </a:r>
            <a:r>
              <a:rPr lang="en-AU" baseline="0" smtClean="0"/>
              <a:t>Zig-zag. Luckily</a:t>
            </a:r>
            <a:r>
              <a:rPr lang="en-AU" baseline="0" smtClean="0"/>
              <a:t>, there’s an easy way to improve this experience for people who zoom.</a:t>
            </a:r>
            <a:endParaRPr lang="en-AU"/>
          </a:p>
        </p:txBody>
      </p:sp>
      <p:sp>
        <p:nvSpPr>
          <p:cNvPr id="4" name="Slide Number Placeholder 3"/>
          <p:cNvSpPr>
            <a:spLocks noGrp="1"/>
          </p:cNvSpPr>
          <p:nvPr>
            <p:ph type="sldNum" sz="quarter" idx="10"/>
          </p:nvPr>
        </p:nvSpPr>
        <p:spPr/>
        <p:txBody>
          <a:bodyPr/>
          <a:lstStyle/>
          <a:p>
            <a:fld id="{57B7F409-4D75-4D27-A870-FED1CD5FDFD3}" type="slidenum">
              <a:rPr lang="en-AU" smtClean="0"/>
              <a:t>5</a:t>
            </a:fld>
            <a:endParaRPr lang="en-AU"/>
          </a:p>
        </p:txBody>
      </p:sp>
    </p:spTree>
    <p:extLst>
      <p:ext uri="{BB962C8B-B14F-4D97-AF65-F5344CB8AC3E}">
        <p14:creationId xmlns:p14="http://schemas.microsoft.com/office/powerpoint/2010/main" val="92916358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mtClean="0"/>
              <a:t>So this is my final improved version. You can hardly tell there’s any difference, and at least some of the change I think is my margin and padding values which have nothing to do with supporting low vision users.</a:t>
            </a:r>
            <a:endParaRPr lang="en-AU"/>
          </a:p>
        </p:txBody>
      </p:sp>
      <p:sp>
        <p:nvSpPr>
          <p:cNvPr id="4" name="Slide Number Placeholder 3"/>
          <p:cNvSpPr>
            <a:spLocks noGrp="1"/>
          </p:cNvSpPr>
          <p:nvPr>
            <p:ph type="sldNum" sz="quarter" idx="10"/>
          </p:nvPr>
        </p:nvSpPr>
        <p:spPr/>
        <p:txBody>
          <a:bodyPr/>
          <a:lstStyle/>
          <a:p>
            <a:fld id="{57B7F409-4D75-4D27-A870-FED1CD5FDFD3}" type="slidenum">
              <a:rPr lang="en-AU" smtClean="0"/>
              <a:t>41</a:t>
            </a:fld>
            <a:endParaRPr lang="en-AU"/>
          </a:p>
        </p:txBody>
      </p:sp>
    </p:spTree>
    <p:extLst>
      <p:ext uri="{BB962C8B-B14F-4D97-AF65-F5344CB8AC3E}">
        <p14:creationId xmlns:p14="http://schemas.microsoft.com/office/powerpoint/2010/main" val="224456544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mtClean="0"/>
              <a:t>Hope I’ve persuaded you to go back to work and spend an hour or two making these little tweaks to your products, sites, design systems and pattern libraries. 9% gain in audience. </a:t>
            </a:r>
            <a:endParaRPr lang="en-AU"/>
          </a:p>
        </p:txBody>
      </p:sp>
      <p:sp>
        <p:nvSpPr>
          <p:cNvPr id="4" name="Slide Number Placeholder 3"/>
          <p:cNvSpPr>
            <a:spLocks noGrp="1"/>
          </p:cNvSpPr>
          <p:nvPr>
            <p:ph type="sldNum" sz="quarter" idx="10"/>
          </p:nvPr>
        </p:nvSpPr>
        <p:spPr/>
        <p:txBody>
          <a:bodyPr/>
          <a:lstStyle/>
          <a:p>
            <a:fld id="{57B7F409-4D75-4D27-A870-FED1CD5FDFD3}" type="slidenum">
              <a:rPr lang="en-AU" smtClean="0"/>
              <a:t>42</a:t>
            </a:fld>
            <a:endParaRPr lang="en-AU"/>
          </a:p>
        </p:txBody>
      </p:sp>
    </p:spTree>
    <p:extLst>
      <p:ext uri="{BB962C8B-B14F-4D97-AF65-F5344CB8AC3E}">
        <p14:creationId xmlns:p14="http://schemas.microsoft.com/office/powerpoint/2010/main" val="38556974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mtClean="0"/>
              <a:t>Let’s take a look at my improved version of my demo page</a:t>
            </a:r>
            <a:endParaRPr lang="en-AU"/>
          </a:p>
        </p:txBody>
      </p:sp>
      <p:sp>
        <p:nvSpPr>
          <p:cNvPr id="4" name="Slide Number Placeholder 3"/>
          <p:cNvSpPr>
            <a:spLocks noGrp="1"/>
          </p:cNvSpPr>
          <p:nvPr>
            <p:ph type="sldNum" sz="quarter" idx="10"/>
          </p:nvPr>
        </p:nvSpPr>
        <p:spPr/>
        <p:txBody>
          <a:bodyPr/>
          <a:lstStyle/>
          <a:p>
            <a:fld id="{57B7F409-4D75-4D27-A870-FED1CD5FDFD3}" type="slidenum">
              <a:rPr lang="en-AU" smtClean="0"/>
              <a:t>6</a:t>
            </a:fld>
            <a:endParaRPr lang="en-AU"/>
          </a:p>
        </p:txBody>
      </p:sp>
    </p:spTree>
    <p:extLst>
      <p:ext uri="{BB962C8B-B14F-4D97-AF65-F5344CB8AC3E}">
        <p14:creationId xmlns:p14="http://schemas.microsoft.com/office/powerpoint/2010/main" val="29170845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mtClean="0"/>
              <a:t>Again in Chrome</a:t>
            </a:r>
            <a:r>
              <a:rPr lang="en-AU" baseline="0" smtClean="0"/>
              <a:t> settings, changing to 300</a:t>
            </a:r>
            <a:r>
              <a:rPr lang="en-AU" baseline="0" smtClean="0"/>
              <a:t>%.</a:t>
            </a:r>
            <a:r>
              <a:rPr lang="en-AU" smtClean="0"/>
              <a:t> Using a little technique you might have heard of, called…</a:t>
            </a:r>
            <a:r>
              <a:rPr lang="en-AU" baseline="0" smtClean="0"/>
              <a:t> </a:t>
            </a:r>
            <a:endParaRPr lang="en-AU"/>
          </a:p>
        </p:txBody>
      </p:sp>
      <p:sp>
        <p:nvSpPr>
          <p:cNvPr id="4" name="Slide Number Placeholder 3"/>
          <p:cNvSpPr>
            <a:spLocks noGrp="1"/>
          </p:cNvSpPr>
          <p:nvPr>
            <p:ph type="sldNum" sz="quarter" idx="10"/>
          </p:nvPr>
        </p:nvSpPr>
        <p:spPr/>
        <p:txBody>
          <a:bodyPr/>
          <a:lstStyle/>
          <a:p>
            <a:fld id="{57B7F409-4D75-4D27-A870-FED1CD5FDFD3}" type="slidenum">
              <a:rPr lang="en-AU" smtClean="0"/>
              <a:t>7</a:t>
            </a:fld>
            <a:endParaRPr lang="en-AU"/>
          </a:p>
        </p:txBody>
      </p:sp>
    </p:spTree>
    <p:extLst>
      <p:ext uri="{BB962C8B-B14F-4D97-AF65-F5344CB8AC3E}">
        <p14:creationId xmlns:p14="http://schemas.microsoft.com/office/powerpoint/2010/main" val="37660014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mtClean="0"/>
              <a:t>Responsive design! Browsers have supported a flip to mobile layout on a zoom for a while now. </a:t>
            </a:r>
            <a:endParaRPr lang="en-AU"/>
          </a:p>
        </p:txBody>
      </p:sp>
      <p:sp>
        <p:nvSpPr>
          <p:cNvPr id="4" name="Slide Number Placeholder 3"/>
          <p:cNvSpPr>
            <a:spLocks noGrp="1"/>
          </p:cNvSpPr>
          <p:nvPr>
            <p:ph type="sldNum" sz="quarter" idx="10"/>
          </p:nvPr>
        </p:nvSpPr>
        <p:spPr/>
        <p:txBody>
          <a:bodyPr/>
          <a:lstStyle/>
          <a:p>
            <a:fld id="{57B7F409-4D75-4D27-A870-FED1CD5FDFD3}" type="slidenum">
              <a:rPr lang="en-AU" smtClean="0"/>
              <a:t>8</a:t>
            </a:fld>
            <a:endParaRPr lang="en-AU"/>
          </a:p>
        </p:txBody>
      </p:sp>
    </p:spTree>
    <p:extLst>
      <p:ext uri="{BB962C8B-B14F-4D97-AF65-F5344CB8AC3E}">
        <p14:creationId xmlns:p14="http://schemas.microsoft.com/office/powerpoint/2010/main" val="39778203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mtClean="0"/>
              <a:t>Chrome </a:t>
            </a:r>
            <a:r>
              <a:rPr lang="en-AU" baseline="0" smtClean="0"/>
              <a:t>doesn’t </a:t>
            </a:r>
            <a:r>
              <a:rPr lang="en-AU" baseline="0" smtClean="0"/>
              <a:t>need you to use ems for your media queries, they’ll do that nice flip to mobile anyway. But ems has the most cross-browser support at the moment, and it’s not difficult to convert from pixels to ems just for your media queries. </a:t>
            </a:r>
            <a:endParaRPr lang="en-AU"/>
          </a:p>
        </p:txBody>
      </p:sp>
      <p:sp>
        <p:nvSpPr>
          <p:cNvPr id="4" name="Slide Number Placeholder 3"/>
          <p:cNvSpPr>
            <a:spLocks noGrp="1"/>
          </p:cNvSpPr>
          <p:nvPr>
            <p:ph type="sldNum" sz="quarter" idx="10"/>
          </p:nvPr>
        </p:nvSpPr>
        <p:spPr/>
        <p:txBody>
          <a:bodyPr/>
          <a:lstStyle/>
          <a:p>
            <a:fld id="{57B7F409-4D75-4D27-A870-FED1CD5FDFD3}" type="slidenum">
              <a:rPr lang="en-AU" smtClean="0"/>
              <a:t>9</a:t>
            </a:fld>
            <a:endParaRPr lang="en-AU"/>
          </a:p>
        </p:txBody>
      </p:sp>
    </p:spTree>
    <p:extLst>
      <p:ext uri="{BB962C8B-B14F-4D97-AF65-F5344CB8AC3E}">
        <p14:creationId xmlns:p14="http://schemas.microsoft.com/office/powerpoint/2010/main" val="15254295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mtClean="0"/>
              <a:t>The other way people</a:t>
            </a:r>
            <a:r>
              <a:rPr lang="en-AU" baseline="0" smtClean="0"/>
              <a:t> resize your site is using a text-only resize. Fewer people use this method, but the consequences of leaving them unsupported are worse than the horizontal scrollbar for zoomed sites, in my opinion. Let’s take a look at how it affects my site.</a:t>
            </a:r>
            <a:endParaRPr lang="en-AU"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AU" smtClean="0"/>
          </a:p>
        </p:txBody>
      </p:sp>
      <p:sp>
        <p:nvSpPr>
          <p:cNvPr id="4" name="Slide Number Placeholder 3"/>
          <p:cNvSpPr>
            <a:spLocks noGrp="1"/>
          </p:cNvSpPr>
          <p:nvPr>
            <p:ph type="sldNum" sz="quarter" idx="10"/>
          </p:nvPr>
        </p:nvSpPr>
        <p:spPr/>
        <p:txBody>
          <a:bodyPr/>
          <a:lstStyle/>
          <a:p>
            <a:fld id="{57B7F409-4D75-4D27-A870-FED1CD5FDFD3}" type="slidenum">
              <a:rPr lang="en-AU" smtClean="0"/>
              <a:t>10</a:t>
            </a:fld>
            <a:endParaRPr lang="en-AU"/>
          </a:p>
        </p:txBody>
      </p:sp>
    </p:spTree>
    <p:extLst>
      <p:ext uri="{BB962C8B-B14F-4D97-AF65-F5344CB8AC3E}">
        <p14:creationId xmlns:p14="http://schemas.microsoft.com/office/powerpoint/2010/main" val="3824238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AU"/>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AU"/>
          </a:p>
        </p:txBody>
      </p:sp>
      <p:sp>
        <p:nvSpPr>
          <p:cNvPr id="4" name="Date Placeholder 3"/>
          <p:cNvSpPr>
            <a:spLocks noGrp="1"/>
          </p:cNvSpPr>
          <p:nvPr>
            <p:ph type="dt" sz="half" idx="10"/>
          </p:nvPr>
        </p:nvSpPr>
        <p:spPr/>
        <p:txBody>
          <a:bodyPr/>
          <a:lstStyle/>
          <a:p>
            <a:fld id="{3C673FB1-9814-4BA5-9CE2-F7714D74C313}" type="datetimeFigureOut">
              <a:rPr lang="en-AU" smtClean="0"/>
              <a:t>20/03/2018</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ADF00402-105B-415A-9599-891CFD076825}" type="slidenum">
              <a:rPr lang="en-AU" smtClean="0"/>
              <a:t>‹#›</a:t>
            </a:fld>
            <a:endParaRPr lang="en-AU"/>
          </a:p>
        </p:txBody>
      </p:sp>
    </p:spTree>
    <p:extLst>
      <p:ext uri="{BB962C8B-B14F-4D97-AF65-F5344CB8AC3E}">
        <p14:creationId xmlns:p14="http://schemas.microsoft.com/office/powerpoint/2010/main" val="33149469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10"/>
          </p:nvPr>
        </p:nvSpPr>
        <p:spPr/>
        <p:txBody>
          <a:bodyPr/>
          <a:lstStyle/>
          <a:p>
            <a:fld id="{3C673FB1-9814-4BA5-9CE2-F7714D74C313}" type="datetimeFigureOut">
              <a:rPr lang="en-AU" smtClean="0"/>
              <a:t>20/03/2018</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ADF00402-105B-415A-9599-891CFD076825}" type="slidenum">
              <a:rPr lang="en-AU" smtClean="0"/>
              <a:t>‹#›</a:t>
            </a:fld>
            <a:endParaRPr lang="en-AU"/>
          </a:p>
        </p:txBody>
      </p:sp>
    </p:spTree>
    <p:extLst>
      <p:ext uri="{BB962C8B-B14F-4D97-AF65-F5344CB8AC3E}">
        <p14:creationId xmlns:p14="http://schemas.microsoft.com/office/powerpoint/2010/main" val="7187076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AU"/>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10"/>
          </p:nvPr>
        </p:nvSpPr>
        <p:spPr/>
        <p:txBody>
          <a:bodyPr/>
          <a:lstStyle/>
          <a:p>
            <a:fld id="{3C673FB1-9814-4BA5-9CE2-F7714D74C313}" type="datetimeFigureOut">
              <a:rPr lang="en-AU" smtClean="0"/>
              <a:t>20/03/2018</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ADF00402-105B-415A-9599-891CFD076825}" type="slidenum">
              <a:rPr lang="en-AU" smtClean="0"/>
              <a:t>‹#›</a:t>
            </a:fld>
            <a:endParaRPr lang="en-AU"/>
          </a:p>
        </p:txBody>
      </p:sp>
    </p:spTree>
    <p:extLst>
      <p:ext uri="{BB962C8B-B14F-4D97-AF65-F5344CB8AC3E}">
        <p14:creationId xmlns:p14="http://schemas.microsoft.com/office/powerpoint/2010/main" val="3814250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10"/>
          </p:nvPr>
        </p:nvSpPr>
        <p:spPr/>
        <p:txBody>
          <a:bodyPr/>
          <a:lstStyle/>
          <a:p>
            <a:fld id="{3C673FB1-9814-4BA5-9CE2-F7714D74C313}" type="datetimeFigureOut">
              <a:rPr lang="en-AU" smtClean="0"/>
              <a:t>20/03/2018</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ADF00402-105B-415A-9599-891CFD076825}" type="slidenum">
              <a:rPr lang="en-AU" smtClean="0"/>
              <a:t>‹#›</a:t>
            </a:fld>
            <a:endParaRPr lang="en-AU"/>
          </a:p>
        </p:txBody>
      </p:sp>
    </p:spTree>
    <p:extLst>
      <p:ext uri="{BB962C8B-B14F-4D97-AF65-F5344CB8AC3E}">
        <p14:creationId xmlns:p14="http://schemas.microsoft.com/office/powerpoint/2010/main" val="1998319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AU"/>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C673FB1-9814-4BA5-9CE2-F7714D74C313}" type="datetimeFigureOut">
              <a:rPr lang="en-AU" smtClean="0"/>
              <a:t>20/03/2018</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ADF00402-105B-415A-9599-891CFD076825}" type="slidenum">
              <a:rPr lang="en-AU" smtClean="0"/>
              <a:t>‹#›</a:t>
            </a:fld>
            <a:endParaRPr lang="en-AU"/>
          </a:p>
        </p:txBody>
      </p:sp>
    </p:spTree>
    <p:extLst>
      <p:ext uri="{BB962C8B-B14F-4D97-AF65-F5344CB8AC3E}">
        <p14:creationId xmlns:p14="http://schemas.microsoft.com/office/powerpoint/2010/main" val="5502796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Date Placeholder 4"/>
          <p:cNvSpPr>
            <a:spLocks noGrp="1"/>
          </p:cNvSpPr>
          <p:nvPr>
            <p:ph type="dt" sz="half" idx="10"/>
          </p:nvPr>
        </p:nvSpPr>
        <p:spPr/>
        <p:txBody>
          <a:bodyPr/>
          <a:lstStyle/>
          <a:p>
            <a:fld id="{3C673FB1-9814-4BA5-9CE2-F7714D74C313}" type="datetimeFigureOut">
              <a:rPr lang="en-AU" smtClean="0"/>
              <a:t>20/03/2018</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ADF00402-105B-415A-9599-891CFD076825}" type="slidenum">
              <a:rPr lang="en-AU" smtClean="0"/>
              <a:t>‹#›</a:t>
            </a:fld>
            <a:endParaRPr lang="en-AU"/>
          </a:p>
        </p:txBody>
      </p:sp>
    </p:spTree>
    <p:extLst>
      <p:ext uri="{BB962C8B-B14F-4D97-AF65-F5344CB8AC3E}">
        <p14:creationId xmlns:p14="http://schemas.microsoft.com/office/powerpoint/2010/main" val="3234257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AU"/>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7" name="Date Placeholder 6"/>
          <p:cNvSpPr>
            <a:spLocks noGrp="1"/>
          </p:cNvSpPr>
          <p:nvPr>
            <p:ph type="dt" sz="half" idx="10"/>
          </p:nvPr>
        </p:nvSpPr>
        <p:spPr/>
        <p:txBody>
          <a:bodyPr/>
          <a:lstStyle/>
          <a:p>
            <a:fld id="{3C673FB1-9814-4BA5-9CE2-F7714D74C313}" type="datetimeFigureOut">
              <a:rPr lang="en-AU" smtClean="0"/>
              <a:t>20/03/2018</a:t>
            </a:fld>
            <a:endParaRPr lang="en-AU"/>
          </a:p>
        </p:txBody>
      </p:sp>
      <p:sp>
        <p:nvSpPr>
          <p:cNvPr id="8" name="Footer Placeholder 7"/>
          <p:cNvSpPr>
            <a:spLocks noGrp="1"/>
          </p:cNvSpPr>
          <p:nvPr>
            <p:ph type="ftr" sz="quarter" idx="11"/>
          </p:nvPr>
        </p:nvSpPr>
        <p:spPr/>
        <p:txBody>
          <a:bodyPr/>
          <a:lstStyle/>
          <a:p>
            <a:endParaRPr lang="en-AU"/>
          </a:p>
        </p:txBody>
      </p:sp>
      <p:sp>
        <p:nvSpPr>
          <p:cNvPr id="9" name="Slide Number Placeholder 8"/>
          <p:cNvSpPr>
            <a:spLocks noGrp="1"/>
          </p:cNvSpPr>
          <p:nvPr>
            <p:ph type="sldNum" sz="quarter" idx="12"/>
          </p:nvPr>
        </p:nvSpPr>
        <p:spPr/>
        <p:txBody>
          <a:bodyPr/>
          <a:lstStyle/>
          <a:p>
            <a:fld id="{ADF00402-105B-415A-9599-891CFD076825}" type="slidenum">
              <a:rPr lang="en-AU" smtClean="0"/>
              <a:t>‹#›</a:t>
            </a:fld>
            <a:endParaRPr lang="en-AU"/>
          </a:p>
        </p:txBody>
      </p:sp>
    </p:spTree>
    <p:extLst>
      <p:ext uri="{BB962C8B-B14F-4D97-AF65-F5344CB8AC3E}">
        <p14:creationId xmlns:p14="http://schemas.microsoft.com/office/powerpoint/2010/main" val="25754106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Date Placeholder 2"/>
          <p:cNvSpPr>
            <a:spLocks noGrp="1"/>
          </p:cNvSpPr>
          <p:nvPr>
            <p:ph type="dt" sz="half" idx="10"/>
          </p:nvPr>
        </p:nvSpPr>
        <p:spPr/>
        <p:txBody>
          <a:bodyPr/>
          <a:lstStyle/>
          <a:p>
            <a:fld id="{3C673FB1-9814-4BA5-9CE2-F7714D74C313}" type="datetimeFigureOut">
              <a:rPr lang="en-AU" smtClean="0"/>
              <a:t>20/03/2018</a:t>
            </a:fld>
            <a:endParaRPr lang="en-AU"/>
          </a:p>
        </p:txBody>
      </p:sp>
      <p:sp>
        <p:nvSpPr>
          <p:cNvPr id="4" name="Footer Placeholder 3"/>
          <p:cNvSpPr>
            <a:spLocks noGrp="1"/>
          </p:cNvSpPr>
          <p:nvPr>
            <p:ph type="ftr" sz="quarter" idx="11"/>
          </p:nvPr>
        </p:nvSpPr>
        <p:spPr/>
        <p:txBody>
          <a:bodyPr/>
          <a:lstStyle/>
          <a:p>
            <a:endParaRPr lang="en-AU"/>
          </a:p>
        </p:txBody>
      </p:sp>
      <p:sp>
        <p:nvSpPr>
          <p:cNvPr id="5" name="Slide Number Placeholder 4"/>
          <p:cNvSpPr>
            <a:spLocks noGrp="1"/>
          </p:cNvSpPr>
          <p:nvPr>
            <p:ph type="sldNum" sz="quarter" idx="12"/>
          </p:nvPr>
        </p:nvSpPr>
        <p:spPr/>
        <p:txBody>
          <a:bodyPr/>
          <a:lstStyle/>
          <a:p>
            <a:fld id="{ADF00402-105B-415A-9599-891CFD076825}" type="slidenum">
              <a:rPr lang="en-AU" smtClean="0"/>
              <a:t>‹#›</a:t>
            </a:fld>
            <a:endParaRPr lang="en-AU"/>
          </a:p>
        </p:txBody>
      </p:sp>
    </p:spTree>
    <p:extLst>
      <p:ext uri="{BB962C8B-B14F-4D97-AF65-F5344CB8AC3E}">
        <p14:creationId xmlns:p14="http://schemas.microsoft.com/office/powerpoint/2010/main" val="32697409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C673FB1-9814-4BA5-9CE2-F7714D74C313}" type="datetimeFigureOut">
              <a:rPr lang="en-AU" smtClean="0"/>
              <a:t>20/03/2018</a:t>
            </a:fld>
            <a:endParaRPr lang="en-AU"/>
          </a:p>
        </p:txBody>
      </p:sp>
      <p:sp>
        <p:nvSpPr>
          <p:cNvPr id="3" name="Footer Placeholder 2"/>
          <p:cNvSpPr>
            <a:spLocks noGrp="1"/>
          </p:cNvSpPr>
          <p:nvPr>
            <p:ph type="ftr" sz="quarter" idx="11"/>
          </p:nvPr>
        </p:nvSpPr>
        <p:spPr/>
        <p:txBody>
          <a:bodyPr/>
          <a:lstStyle/>
          <a:p>
            <a:endParaRPr lang="en-AU"/>
          </a:p>
        </p:txBody>
      </p:sp>
      <p:sp>
        <p:nvSpPr>
          <p:cNvPr id="4" name="Slide Number Placeholder 3"/>
          <p:cNvSpPr>
            <a:spLocks noGrp="1"/>
          </p:cNvSpPr>
          <p:nvPr>
            <p:ph type="sldNum" sz="quarter" idx="12"/>
          </p:nvPr>
        </p:nvSpPr>
        <p:spPr/>
        <p:txBody>
          <a:bodyPr/>
          <a:lstStyle/>
          <a:p>
            <a:fld id="{ADF00402-105B-415A-9599-891CFD076825}" type="slidenum">
              <a:rPr lang="en-AU" smtClean="0"/>
              <a:t>‹#›</a:t>
            </a:fld>
            <a:endParaRPr lang="en-AU"/>
          </a:p>
        </p:txBody>
      </p:sp>
    </p:spTree>
    <p:extLst>
      <p:ext uri="{BB962C8B-B14F-4D97-AF65-F5344CB8AC3E}">
        <p14:creationId xmlns:p14="http://schemas.microsoft.com/office/powerpoint/2010/main" val="6496360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AU"/>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C673FB1-9814-4BA5-9CE2-F7714D74C313}" type="datetimeFigureOut">
              <a:rPr lang="en-AU" smtClean="0"/>
              <a:t>20/03/2018</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ADF00402-105B-415A-9599-891CFD076825}" type="slidenum">
              <a:rPr lang="en-AU" smtClean="0"/>
              <a:t>‹#›</a:t>
            </a:fld>
            <a:endParaRPr lang="en-AU"/>
          </a:p>
        </p:txBody>
      </p:sp>
    </p:spTree>
    <p:extLst>
      <p:ext uri="{BB962C8B-B14F-4D97-AF65-F5344CB8AC3E}">
        <p14:creationId xmlns:p14="http://schemas.microsoft.com/office/powerpoint/2010/main" val="4344233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AU"/>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C673FB1-9814-4BA5-9CE2-F7714D74C313}" type="datetimeFigureOut">
              <a:rPr lang="en-AU" smtClean="0"/>
              <a:t>20/03/2018</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ADF00402-105B-415A-9599-891CFD076825}" type="slidenum">
              <a:rPr lang="en-AU" smtClean="0"/>
              <a:t>‹#›</a:t>
            </a:fld>
            <a:endParaRPr lang="en-AU"/>
          </a:p>
        </p:txBody>
      </p:sp>
    </p:spTree>
    <p:extLst>
      <p:ext uri="{BB962C8B-B14F-4D97-AF65-F5344CB8AC3E}">
        <p14:creationId xmlns:p14="http://schemas.microsoft.com/office/powerpoint/2010/main" val="27727274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AU"/>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C673FB1-9814-4BA5-9CE2-F7714D74C313}" type="datetimeFigureOut">
              <a:rPr lang="en-AU" smtClean="0"/>
              <a:t>20/03/2018</a:t>
            </a:fld>
            <a:endParaRPr lang="en-AU"/>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DF00402-105B-415A-9599-891CFD076825}" type="slidenum">
              <a:rPr lang="en-AU" smtClean="0"/>
              <a:t>‹#›</a:t>
            </a:fld>
            <a:endParaRPr lang="en-AU"/>
          </a:p>
        </p:txBody>
      </p:sp>
    </p:spTree>
    <p:extLst>
      <p:ext uri="{BB962C8B-B14F-4D97-AF65-F5344CB8AC3E}">
        <p14:creationId xmlns:p14="http://schemas.microsoft.com/office/powerpoint/2010/main" val="11339509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2.mp4"/><Relationship Id="rId1" Type="http://schemas.openxmlformats.org/officeDocument/2006/relationships/video" Target="NULL" TargetMode="Externa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12.png"/><Relationship Id="rId4"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3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1.xml"/><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3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4.mp4"/><Relationship Id="rId1" Type="http://schemas.openxmlformats.org/officeDocument/2006/relationships/video" Target="NULL" TargetMode="External"/><Relationship Id="rId5" Type="http://schemas.openxmlformats.org/officeDocument/2006/relationships/image" Target="../media/image31.png"/><Relationship Id="rId4" Type="http://schemas.openxmlformats.org/officeDocument/2006/relationships/notesSlide" Target="../notesSlides/notesSlide34.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5.mp4"/><Relationship Id="rId1" Type="http://schemas.openxmlformats.org/officeDocument/2006/relationships/video" Target="NULL" TargetMode="External"/><Relationship Id="rId5" Type="http://schemas.openxmlformats.org/officeDocument/2006/relationships/image" Target="../media/image32.png"/><Relationship Id="rId4" Type="http://schemas.openxmlformats.org/officeDocument/2006/relationships/notesSlide" Target="../notesSlides/notesSlide35.xml"/></Relationships>
</file>

<file path=ppt/slides/_rels/slide3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1.xml"/><Relationship Id="rId1" Type="http://schemas.openxmlformats.org/officeDocument/2006/relationships/slideLayout" Target="../slideLayouts/slideLayout1.xml"/><Relationship Id="rId4" Type="http://schemas.openxmlformats.org/officeDocument/2006/relationships/hyperlink" Target="http://www.juliegrundy.id.au/links/low-vis/notes.html"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7.png"/><Relationship Id="rId4"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9"/>
          <p:cNvSpPr txBox="1">
            <a:spLocks/>
          </p:cNvSpPr>
          <p:nvPr/>
        </p:nvSpPr>
        <p:spPr>
          <a:xfrm>
            <a:off x="3151909" y="1955960"/>
            <a:ext cx="5888182" cy="23876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5400" b="1" i="0" kern="1200" cap="all" baseline="0">
                <a:solidFill>
                  <a:srgbClr val="22232F"/>
                </a:solidFill>
                <a:latin typeface="Arial Black" charset="0"/>
                <a:ea typeface="Arial Black" charset="0"/>
                <a:cs typeface="Arial Black"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5400" b="1" i="0" u="none" strike="noStrike" kern="1200" cap="all" spc="0" normalizeH="0" baseline="0" noProof="0" smtClean="0">
                <a:ln>
                  <a:noFill/>
                </a:ln>
                <a:solidFill>
                  <a:srgbClr val="22232F"/>
                </a:solidFill>
                <a:effectLst/>
                <a:uLnTx/>
                <a:uFillTx/>
                <a:latin typeface="Arial Black" charset="0"/>
              </a:rPr>
              <a:t>Can You</a:t>
            </a:r>
            <a:r>
              <a:rPr kumimoji="0" lang="en-US" sz="5400" b="1" i="0" u="none" strike="noStrike" kern="1200" cap="all" spc="0" normalizeH="0" noProof="0" smtClean="0">
                <a:ln>
                  <a:noFill/>
                </a:ln>
                <a:solidFill>
                  <a:srgbClr val="22232F"/>
                </a:solidFill>
                <a:effectLst/>
                <a:uLnTx/>
                <a:uFillTx/>
                <a:latin typeface="Arial Black" charset="0"/>
              </a:rPr>
              <a:t> See That OK?</a:t>
            </a:r>
            <a:endParaRPr kumimoji="0" lang="en-US" sz="5400" b="1" i="0" u="none" strike="noStrike" kern="1200" cap="all" spc="0" normalizeH="0" baseline="0" noProof="0" dirty="0">
              <a:ln>
                <a:noFill/>
              </a:ln>
              <a:solidFill>
                <a:srgbClr val="22232F"/>
              </a:solidFill>
              <a:effectLst/>
              <a:uLnTx/>
              <a:uFillTx/>
              <a:latin typeface="Arial Black" charset="0"/>
            </a:endParaRPr>
          </a:p>
        </p:txBody>
      </p:sp>
      <p:pic>
        <p:nvPicPr>
          <p:cNvPr id="5" name="Picture 4" descr="Level Access Logo" title="Level Access logo"/>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857029" y="429340"/>
            <a:ext cx="2477943" cy="1097280"/>
          </a:xfrm>
          <a:prstGeom prst="rect">
            <a:avLst/>
          </a:prstGeom>
        </p:spPr>
      </p:pic>
      <p:sp>
        <p:nvSpPr>
          <p:cNvPr id="6" name="Subtitle 10"/>
          <p:cNvSpPr txBox="1">
            <a:spLocks/>
          </p:cNvSpPr>
          <p:nvPr/>
        </p:nvSpPr>
        <p:spPr>
          <a:xfrm>
            <a:off x="3151909" y="4772900"/>
            <a:ext cx="5888182" cy="1655762"/>
          </a:xfrm>
          <a:prstGeom prst="rect">
            <a:avLst/>
          </a:prstGeom>
        </p:spPr>
        <p:txBody>
          <a:bodyPr vert="horz" lIns="91440" tIns="45720" rIns="91440" bIns="45720" rtlCol="0">
            <a:normAutofit fontScale="70000" lnSpcReduction="20000"/>
          </a:bodyPr>
          <a:lstStyle>
            <a:lvl1pPr marL="0" indent="0" algn="ctr" defTabSz="914400" rtl="0" eaLnBrk="1" latinLnBrk="0" hangingPunct="1">
              <a:lnSpc>
                <a:spcPct val="90000"/>
              </a:lnSpc>
              <a:spcBef>
                <a:spcPts val="1000"/>
              </a:spcBef>
              <a:buClr>
                <a:srgbClr val="3359EC"/>
              </a:buClr>
              <a:buFont typeface="Arial" charset="0"/>
              <a:buNone/>
              <a:defRPr sz="2400" b="0" i="0" kern="1200">
                <a:solidFill>
                  <a:srgbClr val="323232"/>
                </a:solidFill>
                <a:latin typeface="Arial" charset="0"/>
                <a:ea typeface="Arial" charset="0"/>
                <a:cs typeface="Arial" charset="0"/>
              </a:defRPr>
            </a:lvl1pPr>
            <a:lvl2pPr marL="457200" indent="0" algn="ctr" defTabSz="914400" rtl="0" eaLnBrk="1" latinLnBrk="0" hangingPunct="1">
              <a:lnSpc>
                <a:spcPct val="90000"/>
              </a:lnSpc>
              <a:spcBef>
                <a:spcPts val="500"/>
              </a:spcBef>
              <a:buClr>
                <a:srgbClr val="3359EC"/>
              </a:buClr>
              <a:buFont typeface="Arial" charset="0"/>
              <a:buNone/>
              <a:defRPr sz="2000" kern="1200">
                <a:solidFill>
                  <a:srgbClr val="323232"/>
                </a:solidFill>
                <a:latin typeface="Arial" charset="0"/>
                <a:ea typeface="Arial" charset="0"/>
                <a:cs typeface="Arial" charset="0"/>
              </a:defRPr>
            </a:lvl2pPr>
            <a:lvl3pPr marL="914400" indent="0" algn="ctr" defTabSz="914400" rtl="0" eaLnBrk="1" latinLnBrk="0" hangingPunct="1">
              <a:lnSpc>
                <a:spcPct val="90000"/>
              </a:lnSpc>
              <a:spcBef>
                <a:spcPts val="500"/>
              </a:spcBef>
              <a:buClr>
                <a:srgbClr val="3359EC"/>
              </a:buClr>
              <a:buFont typeface="Arial" charset="0"/>
              <a:buNone/>
              <a:defRPr sz="1800" kern="1200">
                <a:solidFill>
                  <a:srgbClr val="323232"/>
                </a:solidFill>
                <a:latin typeface="Arial" charset="0"/>
                <a:ea typeface="Arial" charset="0"/>
                <a:cs typeface="Arial" charset="0"/>
              </a:defRPr>
            </a:lvl3pPr>
            <a:lvl4pPr marL="1371600" indent="0" algn="ctr" defTabSz="914400" rtl="0" eaLnBrk="1" latinLnBrk="0" hangingPunct="1">
              <a:lnSpc>
                <a:spcPct val="90000"/>
              </a:lnSpc>
              <a:spcBef>
                <a:spcPts val="500"/>
              </a:spcBef>
              <a:buClr>
                <a:srgbClr val="3359EC"/>
              </a:buClr>
              <a:buFont typeface="Arial" charset="0"/>
              <a:buNone/>
              <a:defRPr sz="1600" kern="1200">
                <a:solidFill>
                  <a:srgbClr val="323232"/>
                </a:solidFill>
                <a:latin typeface="Arial" charset="0"/>
                <a:ea typeface="Arial" charset="0"/>
                <a:cs typeface="Arial" charset="0"/>
              </a:defRPr>
            </a:lvl4pPr>
            <a:lvl5pPr marL="1828800" indent="0" algn="ctr" defTabSz="914400" rtl="0" eaLnBrk="1" latinLnBrk="0" hangingPunct="1">
              <a:lnSpc>
                <a:spcPct val="90000"/>
              </a:lnSpc>
              <a:spcBef>
                <a:spcPts val="500"/>
              </a:spcBef>
              <a:buClr>
                <a:srgbClr val="3359EC"/>
              </a:buClr>
              <a:buFont typeface="Arial" charset="0"/>
              <a:buNone/>
              <a:defRPr sz="1600" kern="1200">
                <a:solidFill>
                  <a:srgbClr val="323232"/>
                </a:solidFill>
                <a:latin typeface="Arial" charset="0"/>
                <a:ea typeface="Arial" charset="0"/>
                <a:cs typeface="Arial" charset="0"/>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120000"/>
              </a:lnSpc>
              <a:spcBef>
                <a:spcPts val="1000"/>
              </a:spcBef>
              <a:spcAft>
                <a:spcPts val="0"/>
              </a:spcAft>
              <a:buClr>
                <a:srgbClr val="3359EC"/>
              </a:buClr>
              <a:buSzTx/>
              <a:buFont typeface="Arial" charset="0"/>
              <a:buNone/>
              <a:tabLst/>
              <a:defRPr/>
            </a:pPr>
            <a:r>
              <a:rPr kumimoji="0" lang="en-US" sz="2400" b="0" i="0" u="none" strike="noStrike" kern="1200" cap="none" spc="0" normalizeH="0" baseline="0" noProof="0" smtClean="0">
                <a:ln>
                  <a:noFill/>
                </a:ln>
                <a:solidFill>
                  <a:srgbClr val="323232"/>
                </a:solidFill>
                <a:effectLst/>
                <a:uLnTx/>
                <a:uFillTx/>
                <a:latin typeface="Arial" charset="0"/>
                <a:cs typeface="Arial" charset="0"/>
              </a:rPr>
              <a:t>Tips and</a:t>
            </a:r>
            <a:r>
              <a:rPr kumimoji="0" lang="en-US" sz="2400" b="0" i="0" u="none" strike="noStrike" kern="1200" cap="none" spc="0" normalizeH="0" noProof="0" smtClean="0">
                <a:ln>
                  <a:noFill/>
                </a:ln>
                <a:solidFill>
                  <a:srgbClr val="323232"/>
                </a:solidFill>
                <a:effectLst/>
                <a:uLnTx/>
                <a:uFillTx/>
                <a:latin typeface="Arial" charset="0"/>
                <a:cs typeface="Arial" charset="0"/>
              </a:rPr>
              <a:t> techniques for supporting </a:t>
            </a:r>
            <a:br>
              <a:rPr kumimoji="0" lang="en-US" sz="2400" b="0" i="0" u="none" strike="noStrike" kern="1200" cap="none" spc="0" normalizeH="0" noProof="0" smtClean="0">
                <a:ln>
                  <a:noFill/>
                </a:ln>
                <a:solidFill>
                  <a:srgbClr val="323232"/>
                </a:solidFill>
                <a:effectLst/>
                <a:uLnTx/>
                <a:uFillTx/>
                <a:latin typeface="Arial" charset="0"/>
                <a:cs typeface="Arial" charset="0"/>
              </a:rPr>
            </a:br>
            <a:r>
              <a:rPr kumimoji="0" lang="en-US" sz="2400" b="0" i="0" u="none" strike="noStrike" kern="1200" cap="none" spc="0" normalizeH="0" noProof="0" smtClean="0">
                <a:ln>
                  <a:noFill/>
                </a:ln>
                <a:solidFill>
                  <a:srgbClr val="323232"/>
                </a:solidFill>
                <a:effectLst/>
                <a:uLnTx/>
                <a:uFillTx/>
                <a:latin typeface="Arial" charset="0"/>
                <a:cs typeface="Arial" charset="0"/>
              </a:rPr>
              <a:t>users with low vision</a:t>
            </a:r>
          </a:p>
          <a:p>
            <a:pPr marL="0" marR="0" lvl="0" indent="0" algn="ctr" defTabSz="914400" rtl="0" eaLnBrk="1" fontAlgn="auto" latinLnBrk="0" hangingPunct="1">
              <a:lnSpc>
                <a:spcPct val="90000"/>
              </a:lnSpc>
              <a:spcBef>
                <a:spcPts val="1000"/>
              </a:spcBef>
              <a:spcAft>
                <a:spcPts val="0"/>
              </a:spcAft>
              <a:buClr>
                <a:srgbClr val="3359EC"/>
              </a:buClr>
              <a:buSzTx/>
              <a:buFont typeface="Arial" charset="0"/>
              <a:buNone/>
              <a:tabLst/>
              <a:defRPr/>
            </a:pPr>
            <a:endParaRPr lang="en-US" baseline="0"/>
          </a:p>
          <a:p>
            <a:pPr marL="0" marR="0" lvl="0" indent="0" algn="ctr" defTabSz="914400" rtl="0" eaLnBrk="1" fontAlgn="auto" latinLnBrk="0" hangingPunct="1">
              <a:lnSpc>
                <a:spcPct val="120000"/>
              </a:lnSpc>
              <a:spcBef>
                <a:spcPts val="1000"/>
              </a:spcBef>
              <a:spcAft>
                <a:spcPts val="0"/>
              </a:spcAft>
              <a:buClr>
                <a:srgbClr val="3359EC"/>
              </a:buClr>
              <a:buSzTx/>
              <a:buFont typeface="Arial" charset="0"/>
              <a:buNone/>
              <a:tabLst/>
              <a:defRPr/>
            </a:pPr>
            <a:r>
              <a:rPr kumimoji="0" lang="en-US" sz="2400" b="0" i="0" u="none" strike="noStrike" kern="1200" cap="none" spc="0" normalizeH="0" noProof="0" smtClean="0">
                <a:ln>
                  <a:noFill/>
                </a:ln>
                <a:solidFill>
                  <a:srgbClr val="323232"/>
                </a:solidFill>
                <a:effectLst/>
                <a:uLnTx/>
                <a:uFillTx/>
                <a:latin typeface="Arial" charset="0"/>
                <a:cs typeface="Arial" charset="0"/>
              </a:rPr>
              <a:t>Julie Grundy</a:t>
            </a:r>
            <a:br>
              <a:rPr kumimoji="0" lang="en-US" sz="2400" b="0" i="0" u="none" strike="noStrike" kern="1200" cap="none" spc="0" normalizeH="0" noProof="0" smtClean="0">
                <a:ln>
                  <a:noFill/>
                </a:ln>
                <a:solidFill>
                  <a:srgbClr val="323232"/>
                </a:solidFill>
                <a:effectLst/>
                <a:uLnTx/>
                <a:uFillTx/>
                <a:latin typeface="Arial" charset="0"/>
                <a:cs typeface="Arial" charset="0"/>
              </a:rPr>
            </a:br>
            <a:r>
              <a:rPr kumimoji="0" lang="en-US" sz="2400" b="0" i="0" u="none" strike="noStrike" kern="1200" cap="none" spc="0" normalizeH="0" noProof="0" smtClean="0">
                <a:ln>
                  <a:noFill/>
                </a:ln>
                <a:solidFill>
                  <a:srgbClr val="323232"/>
                </a:solidFill>
                <a:effectLst/>
                <a:uLnTx/>
                <a:uFillTx/>
                <a:latin typeface="Arial" charset="0"/>
                <a:cs typeface="Arial" charset="0"/>
              </a:rPr>
              <a:t>@stringy</a:t>
            </a:r>
            <a:endParaRPr kumimoji="0" lang="en-US" sz="2400" b="0" i="0" u="none" strike="noStrike" kern="1200" cap="none" spc="0" normalizeH="0" baseline="0" noProof="0" dirty="0">
              <a:ln>
                <a:noFill/>
              </a:ln>
              <a:solidFill>
                <a:srgbClr val="323232"/>
              </a:solidFill>
              <a:effectLst/>
              <a:uLnTx/>
              <a:uFillTx/>
              <a:latin typeface="Arial" charset="0"/>
              <a:cs typeface="Arial" charset="0"/>
            </a:endParaRPr>
          </a:p>
        </p:txBody>
      </p:sp>
    </p:spTree>
    <p:extLst>
      <p:ext uri="{BB962C8B-B14F-4D97-AF65-F5344CB8AC3E}">
        <p14:creationId xmlns:p14="http://schemas.microsoft.com/office/powerpoint/2010/main" val="250632977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4101683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63199" y="0"/>
            <a:ext cx="10960101" cy="6858000"/>
          </a:xfrm>
          <a:prstGeom prst="rect">
            <a:avLst/>
          </a:prstGeom>
        </p:spPr>
      </p:pic>
      <p:pic>
        <p:nvPicPr>
          <p:cNvPr id="2" name="4446753">
            <a:hlinkClick r:id="" action="ppaction://media"/>
          </p:cNvPr>
          <p:cNvPicPr>
            <a:picLocks noChangeAspect="1"/>
          </p:cNvPicPr>
          <p:nvPr>
            <a:videoFile r:link="rId1"/>
            <p:extLst>
              <p:ext uri="{DAA4B4D4-6D71-4841-9C94-3DE7FCFB9230}">
                <p14:media xmlns:p14="http://schemas.microsoft.com/office/powerpoint/2010/main" r:embed="rId2">
                  <p14:trim end="4700"/>
                </p14:media>
              </p:ext>
            </p:extLst>
          </p:nvPr>
        </p:nvPicPr>
        <p:blipFill>
          <a:blip r:embed="rId6"/>
          <a:stretch>
            <a:fillRect/>
          </a:stretch>
        </p:blipFill>
        <p:spPr>
          <a:xfrm>
            <a:off x="9525" y="0"/>
            <a:ext cx="12172950" cy="6858000"/>
          </a:xfrm>
          <a:prstGeom prst="rect">
            <a:avLst/>
          </a:prstGeom>
        </p:spPr>
      </p:pic>
    </p:spTree>
    <p:extLst>
      <p:ext uri="{BB962C8B-B14F-4D97-AF65-F5344CB8AC3E}">
        <p14:creationId xmlns:p14="http://schemas.microsoft.com/office/powerpoint/2010/main" val="3426039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70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p:cNvSpPr/>
          <p:nvPr/>
        </p:nvSpPr>
        <p:spPr>
          <a:xfrm>
            <a:off x="6255565" y="1502229"/>
            <a:ext cx="5830844" cy="4680000"/>
          </a:xfrm>
          <a:prstGeom prst="rect">
            <a:avLst/>
          </a:prstGeom>
          <a:solidFill>
            <a:srgbClr val="F2F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 name="Rectangle 7"/>
          <p:cNvSpPr/>
          <p:nvPr/>
        </p:nvSpPr>
        <p:spPr>
          <a:xfrm>
            <a:off x="352697" y="1502229"/>
            <a:ext cx="5830844" cy="4680000"/>
          </a:xfrm>
          <a:prstGeom prst="rect">
            <a:avLst/>
          </a:prstGeom>
          <a:solidFill>
            <a:srgbClr val="F2F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Rectangle 1"/>
          <p:cNvSpPr/>
          <p:nvPr/>
        </p:nvSpPr>
        <p:spPr>
          <a:xfrm>
            <a:off x="450000" y="2160000"/>
            <a:ext cx="5915931" cy="2246769"/>
          </a:xfrm>
          <a:prstGeom prst="rect">
            <a:avLst/>
          </a:prstGeom>
        </p:spPr>
        <p:txBody>
          <a:bodyPr wrap="square">
            <a:spAutoFit/>
          </a:bodyPr>
          <a:lstStyle/>
          <a:p>
            <a:r>
              <a:rPr lang="en-AU" sz="2000" smtClean="0">
                <a:solidFill>
                  <a:schemeClr val="accent4">
                    <a:lumMod val="50000"/>
                  </a:schemeClr>
                </a:solidFill>
                <a:latin typeface="Courier New" panose="02070309020205020404" pitchFamily="49" charset="0"/>
                <a:cs typeface="Courier New" panose="02070309020205020404" pitchFamily="49" charset="0"/>
              </a:rPr>
              <a:t>.feature-stories .block </a:t>
            </a:r>
            <a:r>
              <a:rPr lang="en-AU" sz="2000" smtClean="0">
                <a:latin typeface="Courier New" panose="02070309020205020404" pitchFamily="49" charset="0"/>
                <a:cs typeface="Courier New" panose="02070309020205020404" pitchFamily="49" charset="0"/>
              </a:rPr>
              <a:t>{</a:t>
            </a:r>
          </a:p>
          <a:p>
            <a:r>
              <a:rPr lang="en-AU" sz="2000">
                <a:solidFill>
                  <a:schemeClr val="accent4">
                    <a:lumMod val="50000"/>
                  </a:schemeClr>
                </a:solidFill>
                <a:latin typeface="Courier New" panose="02070309020205020404" pitchFamily="49" charset="0"/>
                <a:cs typeface="Courier New" panose="02070309020205020404" pitchFamily="49" charset="0"/>
              </a:rPr>
              <a:t>  </a:t>
            </a:r>
            <a:r>
              <a:rPr lang="en-AU" sz="2000">
                <a:latin typeface="Courier New" panose="02070309020205020404" pitchFamily="49" charset="0"/>
                <a:cs typeface="Courier New" panose="02070309020205020404" pitchFamily="49" charset="0"/>
              </a:rPr>
              <a:t>background-color:</a:t>
            </a:r>
            <a:r>
              <a:rPr lang="en-AU" sz="2000">
                <a:solidFill>
                  <a:schemeClr val="accent4">
                    <a:lumMod val="50000"/>
                  </a:schemeClr>
                </a:solidFill>
                <a:latin typeface="Courier New" panose="02070309020205020404" pitchFamily="49" charset="0"/>
                <a:cs typeface="Courier New" panose="02070309020205020404" pitchFamily="49" charset="0"/>
              </a:rPr>
              <a:t> #</a:t>
            </a:r>
            <a:r>
              <a:rPr lang="en-AU" sz="2000" smtClean="0">
                <a:solidFill>
                  <a:schemeClr val="accent4">
                    <a:lumMod val="50000"/>
                  </a:schemeClr>
                </a:solidFill>
                <a:latin typeface="Courier New" panose="02070309020205020404" pitchFamily="49" charset="0"/>
                <a:cs typeface="Courier New" panose="02070309020205020404" pitchFamily="49" charset="0"/>
              </a:rPr>
              <a:t>3e4d5e</a:t>
            </a:r>
            <a:r>
              <a:rPr lang="en-AU" sz="2000" smtClean="0">
                <a:latin typeface="Courier New" panose="02070309020205020404" pitchFamily="49" charset="0"/>
                <a:cs typeface="Courier New" panose="02070309020205020404" pitchFamily="49" charset="0"/>
              </a:rPr>
              <a:t>;</a:t>
            </a:r>
          </a:p>
          <a:p>
            <a:r>
              <a:rPr lang="en-AU" sz="2000">
                <a:solidFill>
                  <a:schemeClr val="accent4">
                    <a:lumMod val="50000"/>
                  </a:schemeClr>
                </a:solidFill>
                <a:latin typeface="Courier New" panose="02070309020205020404" pitchFamily="49" charset="0"/>
                <a:cs typeface="Courier New" panose="02070309020205020404" pitchFamily="49" charset="0"/>
              </a:rPr>
              <a:t> </a:t>
            </a:r>
            <a:r>
              <a:rPr lang="en-AU" sz="2000" smtClean="0">
                <a:solidFill>
                  <a:schemeClr val="accent4">
                    <a:lumMod val="50000"/>
                  </a:schemeClr>
                </a:solidFill>
                <a:latin typeface="Courier New" panose="02070309020205020404" pitchFamily="49" charset="0"/>
                <a:cs typeface="Courier New" panose="02070309020205020404" pitchFamily="49" charset="0"/>
              </a:rPr>
              <a:t> </a:t>
            </a:r>
            <a:r>
              <a:rPr lang="en-AU" sz="2000" smtClean="0">
                <a:latin typeface="Courier New" panose="02070309020205020404" pitchFamily="49" charset="0"/>
                <a:cs typeface="Courier New" panose="02070309020205020404" pitchFamily="49" charset="0"/>
              </a:rPr>
              <a:t>color:</a:t>
            </a:r>
            <a:r>
              <a:rPr lang="en-AU" sz="2000" smtClean="0">
                <a:solidFill>
                  <a:schemeClr val="accent4">
                    <a:lumMod val="50000"/>
                  </a:schemeClr>
                </a:solidFill>
                <a:latin typeface="Courier New" panose="02070309020205020404" pitchFamily="49" charset="0"/>
                <a:cs typeface="Courier New" panose="02070309020205020404" pitchFamily="49" charset="0"/>
              </a:rPr>
              <a:t> #ffffff</a:t>
            </a:r>
            <a:r>
              <a:rPr lang="en-AU" sz="2000" smtClean="0">
                <a:latin typeface="Courier New" panose="02070309020205020404" pitchFamily="49" charset="0"/>
                <a:cs typeface="Courier New" panose="02070309020205020404" pitchFamily="49" charset="0"/>
              </a:rPr>
              <a:t>;</a:t>
            </a:r>
            <a:endParaRPr lang="en-AU" sz="2000">
              <a:latin typeface="Courier New" panose="02070309020205020404" pitchFamily="49" charset="0"/>
              <a:cs typeface="Courier New" panose="02070309020205020404" pitchFamily="49" charset="0"/>
            </a:endParaRPr>
          </a:p>
          <a:p>
            <a:r>
              <a:rPr lang="en-AU" sz="2000">
                <a:solidFill>
                  <a:schemeClr val="accent4">
                    <a:lumMod val="50000"/>
                  </a:schemeClr>
                </a:solidFill>
                <a:latin typeface="Courier New" panose="02070309020205020404" pitchFamily="49" charset="0"/>
                <a:cs typeface="Courier New" panose="02070309020205020404" pitchFamily="49" charset="0"/>
              </a:rPr>
              <a:t> </a:t>
            </a:r>
            <a:r>
              <a:rPr lang="en-AU" sz="2000" smtClean="0">
                <a:solidFill>
                  <a:schemeClr val="accent4">
                    <a:lumMod val="50000"/>
                  </a:schemeClr>
                </a:solidFill>
                <a:latin typeface="Courier New" panose="02070309020205020404" pitchFamily="49" charset="0"/>
                <a:cs typeface="Courier New" panose="02070309020205020404" pitchFamily="49" charset="0"/>
              </a:rPr>
              <a:t> </a:t>
            </a:r>
            <a:r>
              <a:rPr lang="en-AU" sz="2000" smtClean="0">
                <a:latin typeface="Courier New" panose="02070309020205020404" pitchFamily="49" charset="0"/>
                <a:cs typeface="Courier New" panose="02070309020205020404" pitchFamily="49" charset="0"/>
              </a:rPr>
              <a:t>width:</a:t>
            </a:r>
            <a:r>
              <a:rPr lang="en-AU" sz="2000" smtClean="0">
                <a:solidFill>
                  <a:schemeClr val="accent4">
                    <a:lumMod val="50000"/>
                  </a:schemeClr>
                </a:solidFill>
                <a:latin typeface="Courier New" panose="02070309020205020404" pitchFamily="49" charset="0"/>
                <a:cs typeface="Courier New" panose="02070309020205020404" pitchFamily="49" charset="0"/>
              </a:rPr>
              <a:t> 33%</a:t>
            </a:r>
            <a:r>
              <a:rPr lang="en-AU" sz="2000" smtClean="0">
                <a:latin typeface="Courier New" panose="02070309020205020404" pitchFamily="49" charset="0"/>
                <a:cs typeface="Courier New" panose="02070309020205020404" pitchFamily="49" charset="0"/>
              </a:rPr>
              <a:t>;</a:t>
            </a:r>
          </a:p>
          <a:p>
            <a:r>
              <a:rPr lang="en-AU" sz="2000">
                <a:solidFill>
                  <a:schemeClr val="accent4">
                    <a:lumMod val="50000"/>
                  </a:schemeClr>
                </a:solidFill>
                <a:latin typeface="Courier New" panose="02070309020205020404" pitchFamily="49" charset="0"/>
                <a:cs typeface="Courier New" panose="02070309020205020404" pitchFamily="49" charset="0"/>
              </a:rPr>
              <a:t> </a:t>
            </a:r>
            <a:r>
              <a:rPr lang="en-AU" sz="2000" smtClean="0">
                <a:solidFill>
                  <a:schemeClr val="accent4">
                    <a:lumMod val="50000"/>
                  </a:schemeClr>
                </a:solidFill>
                <a:latin typeface="Courier New" panose="02070309020205020404" pitchFamily="49" charset="0"/>
                <a:cs typeface="Courier New" panose="02070309020205020404" pitchFamily="49" charset="0"/>
              </a:rPr>
              <a:t> </a:t>
            </a:r>
            <a:r>
              <a:rPr lang="en-AU" sz="2000" smtClean="0">
                <a:latin typeface="Courier New" panose="02070309020205020404" pitchFamily="49" charset="0"/>
                <a:cs typeface="Courier New" panose="02070309020205020404" pitchFamily="49" charset="0"/>
              </a:rPr>
              <a:t>height:</a:t>
            </a:r>
            <a:r>
              <a:rPr lang="en-AU" sz="2000" smtClean="0">
                <a:solidFill>
                  <a:schemeClr val="accent4">
                    <a:lumMod val="50000"/>
                  </a:schemeClr>
                </a:solidFill>
                <a:latin typeface="Courier New" panose="02070309020205020404" pitchFamily="49" charset="0"/>
                <a:cs typeface="Courier New" panose="02070309020205020404" pitchFamily="49" charset="0"/>
              </a:rPr>
              <a:t> 280px</a:t>
            </a:r>
            <a:r>
              <a:rPr lang="en-AU" sz="2000" smtClean="0">
                <a:latin typeface="Courier New" panose="02070309020205020404" pitchFamily="49" charset="0"/>
                <a:cs typeface="Courier New" panose="02070309020205020404" pitchFamily="49" charset="0"/>
              </a:rPr>
              <a:t>;</a:t>
            </a:r>
          </a:p>
          <a:p>
            <a:r>
              <a:rPr lang="en-AU" sz="2000">
                <a:latin typeface="Courier New" panose="02070309020205020404" pitchFamily="49" charset="0"/>
                <a:cs typeface="Courier New" panose="02070309020205020404" pitchFamily="49" charset="0"/>
              </a:rPr>
              <a:t>}</a:t>
            </a:r>
            <a:endParaRPr lang="en-AU" sz="2000" smtClean="0">
              <a:latin typeface="Courier New" panose="02070309020205020404" pitchFamily="49" charset="0"/>
              <a:cs typeface="Courier New" panose="02070309020205020404" pitchFamily="49" charset="0"/>
            </a:endParaRPr>
          </a:p>
          <a:p>
            <a:endParaRPr lang="en-AU" sz="2000">
              <a:latin typeface="Courier New" panose="02070309020205020404" pitchFamily="49" charset="0"/>
              <a:cs typeface="Courier New" panose="02070309020205020404" pitchFamily="49" charset="0"/>
            </a:endParaRPr>
          </a:p>
        </p:txBody>
      </p:sp>
      <p:sp>
        <p:nvSpPr>
          <p:cNvPr id="3" name="TextBox 2"/>
          <p:cNvSpPr txBox="1"/>
          <p:nvPr/>
        </p:nvSpPr>
        <p:spPr>
          <a:xfrm flipH="1">
            <a:off x="540000" y="535577"/>
            <a:ext cx="10822579" cy="646331"/>
          </a:xfrm>
          <a:prstGeom prst="rect">
            <a:avLst/>
          </a:prstGeom>
          <a:noFill/>
        </p:spPr>
        <p:txBody>
          <a:bodyPr wrap="square" rtlCol="0">
            <a:spAutoFit/>
          </a:bodyPr>
          <a:lstStyle/>
          <a:p>
            <a:r>
              <a:rPr lang="en-AU" sz="3600" smtClean="0"/>
              <a:t>Allow containers to resize along with text</a:t>
            </a:r>
            <a:endParaRPr lang="en-AU" sz="3600"/>
          </a:p>
        </p:txBody>
      </p:sp>
      <p:sp>
        <p:nvSpPr>
          <p:cNvPr id="5" name="Rectangle 4"/>
          <p:cNvSpPr/>
          <p:nvPr/>
        </p:nvSpPr>
        <p:spPr>
          <a:xfrm>
            <a:off x="6390000" y="2160000"/>
            <a:ext cx="5915931" cy="2246769"/>
          </a:xfrm>
          <a:prstGeom prst="rect">
            <a:avLst/>
          </a:prstGeom>
        </p:spPr>
        <p:txBody>
          <a:bodyPr wrap="square">
            <a:spAutoFit/>
          </a:bodyPr>
          <a:lstStyle/>
          <a:p>
            <a:r>
              <a:rPr lang="en-AU" sz="2000">
                <a:solidFill>
                  <a:schemeClr val="accent4">
                    <a:lumMod val="50000"/>
                  </a:schemeClr>
                </a:solidFill>
                <a:latin typeface="Courier New" panose="02070309020205020404" pitchFamily="49" charset="0"/>
                <a:cs typeface="Courier New" panose="02070309020205020404" pitchFamily="49" charset="0"/>
              </a:rPr>
              <a:t>.feature-stories .block </a:t>
            </a:r>
            <a:r>
              <a:rPr lang="en-AU" sz="2000">
                <a:latin typeface="Courier New" panose="02070309020205020404" pitchFamily="49" charset="0"/>
                <a:cs typeface="Courier New" panose="02070309020205020404" pitchFamily="49" charset="0"/>
              </a:rPr>
              <a:t>{</a:t>
            </a:r>
          </a:p>
          <a:p>
            <a:r>
              <a:rPr lang="en-AU" sz="2000">
                <a:solidFill>
                  <a:schemeClr val="accent4">
                    <a:lumMod val="50000"/>
                  </a:schemeClr>
                </a:solidFill>
                <a:latin typeface="Courier New" panose="02070309020205020404" pitchFamily="49" charset="0"/>
                <a:cs typeface="Courier New" panose="02070309020205020404" pitchFamily="49" charset="0"/>
              </a:rPr>
              <a:t>  </a:t>
            </a:r>
            <a:r>
              <a:rPr lang="en-AU" sz="2000">
                <a:latin typeface="Courier New" panose="02070309020205020404" pitchFamily="49" charset="0"/>
                <a:cs typeface="Courier New" panose="02070309020205020404" pitchFamily="49" charset="0"/>
              </a:rPr>
              <a:t>background-color:</a:t>
            </a:r>
            <a:r>
              <a:rPr lang="en-AU" sz="2000">
                <a:solidFill>
                  <a:schemeClr val="accent4">
                    <a:lumMod val="50000"/>
                  </a:schemeClr>
                </a:solidFill>
                <a:latin typeface="Courier New" panose="02070309020205020404" pitchFamily="49" charset="0"/>
                <a:cs typeface="Courier New" panose="02070309020205020404" pitchFamily="49" charset="0"/>
              </a:rPr>
              <a:t> #3e4d5e</a:t>
            </a:r>
            <a:r>
              <a:rPr lang="en-AU" sz="2000">
                <a:latin typeface="Courier New" panose="02070309020205020404" pitchFamily="49" charset="0"/>
                <a:cs typeface="Courier New" panose="02070309020205020404" pitchFamily="49" charset="0"/>
              </a:rPr>
              <a:t>;</a:t>
            </a:r>
          </a:p>
          <a:p>
            <a:r>
              <a:rPr lang="en-AU" sz="2000">
                <a:solidFill>
                  <a:schemeClr val="accent4">
                    <a:lumMod val="50000"/>
                  </a:schemeClr>
                </a:solidFill>
                <a:latin typeface="Courier New" panose="02070309020205020404" pitchFamily="49" charset="0"/>
                <a:cs typeface="Courier New" panose="02070309020205020404" pitchFamily="49" charset="0"/>
              </a:rPr>
              <a:t>  </a:t>
            </a:r>
            <a:r>
              <a:rPr lang="en-AU" sz="2000">
                <a:latin typeface="Courier New" panose="02070309020205020404" pitchFamily="49" charset="0"/>
                <a:cs typeface="Courier New" panose="02070309020205020404" pitchFamily="49" charset="0"/>
              </a:rPr>
              <a:t>color:</a:t>
            </a:r>
            <a:r>
              <a:rPr lang="en-AU" sz="2000">
                <a:solidFill>
                  <a:schemeClr val="accent4">
                    <a:lumMod val="50000"/>
                  </a:schemeClr>
                </a:solidFill>
                <a:latin typeface="Courier New" panose="02070309020205020404" pitchFamily="49" charset="0"/>
                <a:cs typeface="Courier New" panose="02070309020205020404" pitchFamily="49" charset="0"/>
              </a:rPr>
              <a:t> #ffffff</a:t>
            </a:r>
            <a:r>
              <a:rPr lang="en-AU" sz="2000">
                <a:latin typeface="Courier New" panose="02070309020205020404" pitchFamily="49" charset="0"/>
                <a:cs typeface="Courier New" panose="02070309020205020404" pitchFamily="49" charset="0"/>
              </a:rPr>
              <a:t>;</a:t>
            </a:r>
          </a:p>
          <a:p>
            <a:r>
              <a:rPr lang="en-AU" sz="2000">
                <a:solidFill>
                  <a:schemeClr val="accent4">
                    <a:lumMod val="50000"/>
                  </a:schemeClr>
                </a:solidFill>
                <a:latin typeface="Courier New" panose="02070309020205020404" pitchFamily="49" charset="0"/>
                <a:cs typeface="Courier New" panose="02070309020205020404" pitchFamily="49" charset="0"/>
              </a:rPr>
              <a:t>  </a:t>
            </a:r>
            <a:r>
              <a:rPr lang="en-AU" sz="2000">
                <a:latin typeface="Courier New" panose="02070309020205020404" pitchFamily="49" charset="0"/>
                <a:cs typeface="Courier New" panose="02070309020205020404" pitchFamily="49" charset="0"/>
              </a:rPr>
              <a:t>width:</a:t>
            </a:r>
            <a:r>
              <a:rPr lang="en-AU" sz="2000">
                <a:solidFill>
                  <a:schemeClr val="accent4">
                    <a:lumMod val="50000"/>
                  </a:schemeClr>
                </a:solidFill>
                <a:latin typeface="Courier New" panose="02070309020205020404" pitchFamily="49" charset="0"/>
                <a:cs typeface="Courier New" panose="02070309020205020404" pitchFamily="49" charset="0"/>
              </a:rPr>
              <a:t> 33%</a:t>
            </a:r>
            <a:r>
              <a:rPr lang="en-AU" sz="2000">
                <a:latin typeface="Courier New" panose="02070309020205020404" pitchFamily="49" charset="0"/>
                <a:cs typeface="Courier New" panose="02070309020205020404" pitchFamily="49" charset="0"/>
              </a:rPr>
              <a:t>;</a:t>
            </a:r>
          </a:p>
          <a:p>
            <a:r>
              <a:rPr lang="en-AU" sz="2000">
                <a:solidFill>
                  <a:schemeClr val="accent4">
                    <a:lumMod val="50000"/>
                  </a:schemeClr>
                </a:solidFill>
                <a:latin typeface="Courier New" panose="02070309020205020404" pitchFamily="49" charset="0"/>
                <a:cs typeface="Courier New" panose="02070309020205020404" pitchFamily="49" charset="0"/>
              </a:rPr>
              <a:t>  </a:t>
            </a:r>
            <a:r>
              <a:rPr lang="en-AU" sz="2000" smtClean="0">
                <a:solidFill>
                  <a:schemeClr val="bg1">
                    <a:lumMod val="50000"/>
                  </a:schemeClr>
                </a:solidFill>
                <a:latin typeface="Courier New" panose="02070309020205020404" pitchFamily="49" charset="0"/>
                <a:cs typeface="Courier New" panose="02070309020205020404" pitchFamily="49" charset="0"/>
              </a:rPr>
              <a:t>/* height</a:t>
            </a:r>
            <a:r>
              <a:rPr lang="en-AU" sz="2000">
                <a:solidFill>
                  <a:schemeClr val="bg1">
                    <a:lumMod val="50000"/>
                  </a:schemeClr>
                </a:solidFill>
                <a:latin typeface="Courier New" panose="02070309020205020404" pitchFamily="49" charset="0"/>
                <a:cs typeface="Courier New" panose="02070309020205020404" pitchFamily="49" charset="0"/>
              </a:rPr>
              <a:t>: 280px</a:t>
            </a:r>
            <a:r>
              <a:rPr lang="en-AU" sz="2000" smtClean="0">
                <a:solidFill>
                  <a:schemeClr val="bg1">
                    <a:lumMod val="50000"/>
                  </a:schemeClr>
                </a:solidFill>
                <a:latin typeface="Courier New" panose="02070309020205020404" pitchFamily="49" charset="0"/>
                <a:cs typeface="Courier New" panose="02070309020205020404" pitchFamily="49" charset="0"/>
              </a:rPr>
              <a:t>;*/</a:t>
            </a:r>
            <a:endParaRPr lang="en-AU" sz="2000">
              <a:solidFill>
                <a:schemeClr val="bg1">
                  <a:lumMod val="50000"/>
                </a:schemeClr>
              </a:solidFill>
              <a:latin typeface="Courier New" panose="02070309020205020404" pitchFamily="49" charset="0"/>
              <a:cs typeface="Courier New" panose="02070309020205020404" pitchFamily="49" charset="0"/>
            </a:endParaRPr>
          </a:p>
          <a:p>
            <a:r>
              <a:rPr lang="en-AU" sz="2000">
                <a:latin typeface="Courier New" panose="02070309020205020404" pitchFamily="49" charset="0"/>
                <a:cs typeface="Courier New" panose="02070309020205020404" pitchFamily="49" charset="0"/>
              </a:rPr>
              <a:t>}</a:t>
            </a:r>
          </a:p>
          <a:p>
            <a:endParaRPr lang="en-AU" sz="2000">
              <a:latin typeface="Courier New" panose="02070309020205020404" pitchFamily="49" charset="0"/>
              <a:cs typeface="Courier New" panose="02070309020205020404" pitchFamily="49" charset="0"/>
            </a:endParaRPr>
          </a:p>
        </p:txBody>
      </p:sp>
      <p:sp>
        <p:nvSpPr>
          <p:cNvPr id="6" name="TextBox 5"/>
          <p:cNvSpPr txBox="1"/>
          <p:nvPr/>
        </p:nvSpPr>
        <p:spPr>
          <a:xfrm>
            <a:off x="450000" y="1606730"/>
            <a:ext cx="3448594" cy="400110"/>
          </a:xfrm>
          <a:prstGeom prst="rect">
            <a:avLst/>
          </a:prstGeom>
          <a:noFill/>
        </p:spPr>
        <p:txBody>
          <a:bodyPr wrap="square" rtlCol="0">
            <a:spAutoFit/>
          </a:bodyPr>
          <a:lstStyle/>
          <a:p>
            <a:r>
              <a:rPr lang="en-AU" sz="2000" smtClean="0">
                <a:latin typeface="Courier New" panose="02070309020205020404" pitchFamily="49" charset="0"/>
                <a:cs typeface="Courier New" panose="02070309020205020404" pitchFamily="49" charset="0"/>
              </a:rPr>
              <a:t>original.css</a:t>
            </a:r>
            <a:endParaRPr lang="en-AU" sz="2000">
              <a:latin typeface="Courier New" panose="02070309020205020404" pitchFamily="49" charset="0"/>
              <a:cs typeface="Courier New" panose="02070309020205020404" pitchFamily="49" charset="0"/>
            </a:endParaRPr>
          </a:p>
        </p:txBody>
      </p:sp>
      <p:sp>
        <p:nvSpPr>
          <p:cNvPr id="7" name="TextBox 6"/>
          <p:cNvSpPr txBox="1"/>
          <p:nvPr/>
        </p:nvSpPr>
        <p:spPr>
          <a:xfrm>
            <a:off x="6376937" y="1611464"/>
            <a:ext cx="3448594" cy="400110"/>
          </a:xfrm>
          <a:prstGeom prst="rect">
            <a:avLst/>
          </a:prstGeom>
          <a:noFill/>
        </p:spPr>
        <p:txBody>
          <a:bodyPr wrap="square" rtlCol="0">
            <a:spAutoFit/>
          </a:bodyPr>
          <a:lstStyle/>
          <a:p>
            <a:r>
              <a:rPr lang="en-AU" sz="2000" smtClean="0">
                <a:latin typeface="Courier New" panose="02070309020205020404" pitchFamily="49" charset="0"/>
                <a:cs typeface="Courier New" panose="02070309020205020404" pitchFamily="49" charset="0"/>
              </a:rPr>
              <a:t>improved.css</a:t>
            </a:r>
            <a:endParaRPr lang="en-AU" sz="2000">
              <a:latin typeface="Courier New" panose="02070309020205020404" pitchFamily="49" charset="0"/>
              <a:cs typeface="Courier New" panose="02070309020205020404" pitchFamily="49" charset="0"/>
            </a:endParaRPr>
          </a:p>
        </p:txBody>
      </p:sp>
    </p:spTree>
    <p:extLst>
      <p:ext uri="{BB962C8B-B14F-4D97-AF65-F5344CB8AC3E}">
        <p14:creationId xmlns:p14="http://schemas.microsoft.com/office/powerpoint/2010/main" val="234779871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p:cNvSpPr/>
          <p:nvPr/>
        </p:nvSpPr>
        <p:spPr>
          <a:xfrm>
            <a:off x="6255565" y="1502229"/>
            <a:ext cx="5830844" cy="4680000"/>
          </a:xfrm>
          <a:prstGeom prst="rect">
            <a:avLst/>
          </a:prstGeom>
          <a:solidFill>
            <a:srgbClr val="F2F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 name="Rectangle 7"/>
          <p:cNvSpPr/>
          <p:nvPr/>
        </p:nvSpPr>
        <p:spPr>
          <a:xfrm>
            <a:off x="352697" y="1502229"/>
            <a:ext cx="5830844" cy="4680000"/>
          </a:xfrm>
          <a:prstGeom prst="rect">
            <a:avLst/>
          </a:prstGeom>
          <a:solidFill>
            <a:srgbClr val="F2F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Rectangle 1"/>
          <p:cNvSpPr/>
          <p:nvPr/>
        </p:nvSpPr>
        <p:spPr>
          <a:xfrm>
            <a:off x="450000" y="2160000"/>
            <a:ext cx="5915931" cy="3785652"/>
          </a:xfrm>
          <a:prstGeom prst="rect">
            <a:avLst/>
          </a:prstGeom>
        </p:spPr>
        <p:txBody>
          <a:bodyPr wrap="square">
            <a:spAutoFit/>
          </a:bodyPr>
          <a:lstStyle/>
          <a:p>
            <a:r>
              <a:rPr lang="en-AU" sz="2000" smtClean="0">
                <a:solidFill>
                  <a:schemeClr val="accent4">
                    <a:lumMod val="50000"/>
                  </a:schemeClr>
                </a:solidFill>
                <a:latin typeface="Courier New" panose="02070309020205020404" pitchFamily="49" charset="0"/>
                <a:cs typeface="Courier New" panose="02070309020205020404" pitchFamily="49" charset="0"/>
              </a:rPr>
              <a:t>.hero</a:t>
            </a:r>
            <a:r>
              <a:rPr lang="en-AU" sz="2000" smtClean="0">
                <a:solidFill>
                  <a:srgbClr val="7030A0"/>
                </a:solidFill>
                <a:latin typeface="Courier New" panose="02070309020205020404" pitchFamily="49" charset="0"/>
                <a:cs typeface="Courier New" panose="02070309020205020404" pitchFamily="49" charset="0"/>
              </a:rPr>
              <a:t> </a:t>
            </a:r>
            <a:r>
              <a:rPr lang="en-AU" sz="2000" smtClean="0">
                <a:latin typeface="Courier New" panose="02070309020205020404" pitchFamily="49" charset="0"/>
                <a:cs typeface="Courier New" panose="02070309020205020404" pitchFamily="49" charset="0"/>
              </a:rPr>
              <a:t>{</a:t>
            </a:r>
          </a:p>
          <a:p>
            <a:r>
              <a:rPr lang="en-AU" sz="2000">
                <a:solidFill>
                  <a:srgbClr val="7030A0"/>
                </a:solidFill>
                <a:latin typeface="Courier New" panose="02070309020205020404" pitchFamily="49" charset="0"/>
                <a:cs typeface="Courier New" panose="02070309020205020404" pitchFamily="49" charset="0"/>
              </a:rPr>
              <a:t> </a:t>
            </a:r>
            <a:r>
              <a:rPr lang="en-AU" sz="2000" smtClean="0">
                <a:solidFill>
                  <a:srgbClr val="7030A0"/>
                </a:solidFill>
                <a:latin typeface="Courier New" panose="02070309020205020404" pitchFamily="49" charset="0"/>
                <a:cs typeface="Courier New" panose="02070309020205020404" pitchFamily="49" charset="0"/>
              </a:rPr>
              <a:t> </a:t>
            </a:r>
            <a:r>
              <a:rPr lang="en-AU" sz="2000" smtClean="0">
                <a:latin typeface="Courier New" panose="02070309020205020404" pitchFamily="49" charset="0"/>
                <a:cs typeface="Courier New" panose="02070309020205020404" pitchFamily="49" charset="0"/>
              </a:rPr>
              <a:t>margin</a:t>
            </a:r>
            <a:r>
              <a:rPr lang="en-AU" sz="2000">
                <a:latin typeface="Courier New" panose="02070309020205020404" pitchFamily="49" charset="0"/>
                <a:cs typeface="Courier New" panose="02070309020205020404" pitchFamily="49" charset="0"/>
              </a:rPr>
              <a:t>: </a:t>
            </a:r>
            <a:r>
              <a:rPr lang="en-AU" sz="2000">
                <a:solidFill>
                  <a:schemeClr val="accent4">
                    <a:lumMod val="50000"/>
                  </a:schemeClr>
                </a:solidFill>
                <a:latin typeface="Courier New" panose="02070309020205020404" pitchFamily="49" charset="0"/>
                <a:cs typeface="Courier New" panose="02070309020205020404" pitchFamily="49" charset="0"/>
              </a:rPr>
              <a:t>0 </a:t>
            </a:r>
            <a:r>
              <a:rPr lang="en-AU" sz="2000">
                <a:latin typeface="Courier New" panose="02070309020205020404" pitchFamily="49" charset="0"/>
                <a:cs typeface="Courier New" panose="02070309020205020404" pitchFamily="49" charset="0"/>
              </a:rPr>
              <a:t>auto;</a:t>
            </a:r>
          </a:p>
          <a:p>
            <a:r>
              <a:rPr lang="en-AU" sz="2000">
                <a:latin typeface="Courier New" panose="02070309020205020404" pitchFamily="49" charset="0"/>
                <a:cs typeface="Courier New" panose="02070309020205020404" pitchFamily="49" charset="0"/>
              </a:rPr>
              <a:t>  </a:t>
            </a:r>
            <a:r>
              <a:rPr lang="en-AU" sz="2000" smtClean="0">
                <a:latin typeface="Courier New" panose="02070309020205020404" pitchFamily="49" charset="0"/>
                <a:cs typeface="Courier New" panose="02070309020205020404" pitchFamily="49" charset="0"/>
              </a:rPr>
              <a:t>background-image: </a:t>
            </a:r>
            <a:r>
              <a:rPr lang="en-AU" sz="2000" smtClean="0">
                <a:solidFill>
                  <a:schemeClr val="accent1">
                    <a:lumMod val="75000"/>
                  </a:schemeClr>
                </a:solidFill>
                <a:latin typeface="Courier New" panose="02070309020205020404" pitchFamily="49" charset="0"/>
                <a:cs typeface="Courier New" panose="02070309020205020404" pitchFamily="49" charset="0"/>
              </a:rPr>
              <a:t>url</a:t>
            </a:r>
            <a:r>
              <a:rPr lang="en-AU" sz="2000" smtClean="0">
                <a:latin typeface="Courier New" panose="02070309020205020404" pitchFamily="49" charset="0"/>
                <a:cs typeface="Courier New" panose="02070309020205020404" pitchFamily="49" charset="0"/>
              </a:rPr>
              <a:t>(</a:t>
            </a:r>
            <a:r>
              <a:rPr lang="en-AU" sz="2000">
                <a:solidFill>
                  <a:schemeClr val="accent6">
                    <a:lumMod val="75000"/>
                  </a:schemeClr>
                </a:solidFill>
                <a:latin typeface="Courier New" panose="02070309020205020404" pitchFamily="49" charset="0"/>
                <a:cs typeface="Courier New" panose="02070309020205020404" pitchFamily="49" charset="0"/>
              </a:rPr>
              <a:t>'</a:t>
            </a:r>
            <a:r>
              <a:rPr lang="en-AU" sz="2000" smtClean="0">
                <a:solidFill>
                  <a:schemeClr val="accent6">
                    <a:lumMod val="75000"/>
                  </a:schemeClr>
                </a:solidFill>
                <a:latin typeface="Courier New" panose="02070309020205020404" pitchFamily="49" charset="0"/>
                <a:cs typeface="Courier New" panose="02070309020205020404" pitchFamily="49" charset="0"/>
              </a:rPr>
              <a:t>coat.png</a:t>
            </a:r>
            <a:r>
              <a:rPr lang="en-AU" sz="2000">
                <a:solidFill>
                  <a:schemeClr val="accent6">
                    <a:lumMod val="75000"/>
                  </a:schemeClr>
                </a:solidFill>
                <a:latin typeface="Courier New" panose="02070309020205020404" pitchFamily="49" charset="0"/>
                <a:cs typeface="Courier New" panose="02070309020205020404" pitchFamily="49" charset="0"/>
              </a:rPr>
              <a:t>'</a:t>
            </a:r>
            <a:r>
              <a:rPr lang="en-AU" sz="2000">
                <a:latin typeface="Courier New" panose="02070309020205020404" pitchFamily="49" charset="0"/>
                <a:cs typeface="Courier New" panose="02070309020205020404" pitchFamily="49" charset="0"/>
              </a:rPr>
              <a:t>);</a:t>
            </a:r>
          </a:p>
          <a:p>
            <a:r>
              <a:rPr lang="en-AU" sz="2000" smtClean="0">
                <a:latin typeface="Courier New" panose="02070309020205020404" pitchFamily="49" charset="0"/>
                <a:cs typeface="Courier New" panose="02070309020205020404" pitchFamily="49" charset="0"/>
              </a:rPr>
              <a:t>}</a:t>
            </a:r>
          </a:p>
          <a:p>
            <a:endParaRPr lang="en-AU" sz="2000">
              <a:latin typeface="Courier New" panose="02070309020205020404" pitchFamily="49" charset="0"/>
              <a:cs typeface="Courier New" panose="02070309020205020404" pitchFamily="49" charset="0"/>
            </a:endParaRPr>
          </a:p>
          <a:p>
            <a:endParaRPr lang="en-AU" sz="2000" smtClean="0">
              <a:latin typeface="Courier New" panose="02070309020205020404" pitchFamily="49" charset="0"/>
              <a:cs typeface="Courier New" panose="02070309020205020404" pitchFamily="49" charset="0"/>
            </a:endParaRPr>
          </a:p>
          <a:p>
            <a:endParaRPr lang="en-AU" sz="2000">
              <a:latin typeface="Courier New" panose="02070309020205020404" pitchFamily="49" charset="0"/>
              <a:cs typeface="Courier New" panose="02070309020205020404" pitchFamily="49" charset="0"/>
            </a:endParaRPr>
          </a:p>
          <a:p>
            <a:endParaRPr lang="en-AU" sz="2000" smtClean="0">
              <a:latin typeface="Courier New" panose="02070309020205020404" pitchFamily="49" charset="0"/>
              <a:cs typeface="Courier New" panose="02070309020205020404" pitchFamily="49" charset="0"/>
            </a:endParaRPr>
          </a:p>
          <a:p>
            <a:r>
              <a:rPr lang="en-AU" sz="2000">
                <a:solidFill>
                  <a:schemeClr val="accent4">
                    <a:lumMod val="50000"/>
                  </a:schemeClr>
                </a:solidFill>
                <a:latin typeface="Courier New" panose="02070309020205020404" pitchFamily="49" charset="0"/>
                <a:cs typeface="Courier New" panose="02070309020205020404" pitchFamily="49" charset="0"/>
              </a:rPr>
              <a:t>.hero-block </a:t>
            </a:r>
            <a:r>
              <a:rPr lang="en-AU" sz="2000">
                <a:latin typeface="Courier New" panose="02070309020205020404" pitchFamily="49" charset="0"/>
                <a:cs typeface="Courier New" panose="02070309020205020404" pitchFamily="49" charset="0"/>
              </a:rPr>
              <a:t>{</a:t>
            </a:r>
          </a:p>
          <a:p>
            <a:r>
              <a:rPr lang="en-AU" sz="2000">
                <a:latin typeface="Courier New" panose="02070309020205020404" pitchFamily="49" charset="0"/>
                <a:cs typeface="Courier New" panose="02070309020205020404" pitchFamily="49" charset="0"/>
              </a:rPr>
              <a:t>  width: </a:t>
            </a:r>
            <a:r>
              <a:rPr lang="en-AU" sz="2000" smtClean="0">
                <a:solidFill>
                  <a:schemeClr val="accent4">
                    <a:lumMod val="50000"/>
                  </a:schemeClr>
                </a:solidFill>
                <a:latin typeface="Courier New" panose="02070309020205020404" pitchFamily="49" charset="0"/>
                <a:cs typeface="Courier New" panose="02070309020205020404" pitchFamily="49" charset="0"/>
              </a:rPr>
              <a:t>40%</a:t>
            </a:r>
            <a:r>
              <a:rPr lang="en-AU" sz="2000" smtClean="0">
                <a:latin typeface="Courier New" panose="02070309020205020404" pitchFamily="49" charset="0"/>
                <a:cs typeface="Courier New" panose="02070309020205020404" pitchFamily="49" charset="0"/>
              </a:rPr>
              <a:t>;</a:t>
            </a:r>
            <a:endParaRPr lang="en-AU" sz="2000">
              <a:latin typeface="Courier New" panose="02070309020205020404" pitchFamily="49" charset="0"/>
              <a:cs typeface="Courier New" panose="02070309020205020404" pitchFamily="49" charset="0"/>
            </a:endParaRPr>
          </a:p>
          <a:p>
            <a:r>
              <a:rPr lang="en-AU" sz="2000">
                <a:latin typeface="Courier New" panose="02070309020205020404" pitchFamily="49" charset="0"/>
                <a:cs typeface="Courier New" panose="02070309020205020404" pitchFamily="49" charset="0"/>
              </a:rPr>
              <a:t>}</a:t>
            </a:r>
          </a:p>
          <a:p>
            <a:endParaRPr lang="en-AU" sz="2000">
              <a:latin typeface="Courier New" panose="02070309020205020404" pitchFamily="49" charset="0"/>
              <a:cs typeface="Courier New" panose="02070309020205020404" pitchFamily="49" charset="0"/>
            </a:endParaRPr>
          </a:p>
        </p:txBody>
      </p:sp>
      <p:sp>
        <p:nvSpPr>
          <p:cNvPr id="3" name="TextBox 2"/>
          <p:cNvSpPr txBox="1"/>
          <p:nvPr/>
        </p:nvSpPr>
        <p:spPr>
          <a:xfrm flipH="1">
            <a:off x="540000" y="535577"/>
            <a:ext cx="10822579" cy="646331"/>
          </a:xfrm>
          <a:prstGeom prst="rect">
            <a:avLst/>
          </a:prstGeom>
          <a:noFill/>
        </p:spPr>
        <p:txBody>
          <a:bodyPr wrap="square" rtlCol="0">
            <a:spAutoFit/>
          </a:bodyPr>
          <a:lstStyle/>
          <a:p>
            <a:r>
              <a:rPr lang="en-AU" sz="3600" smtClean="0"/>
              <a:t>Allow containers to resize along with text</a:t>
            </a:r>
            <a:endParaRPr lang="en-AU" sz="3600"/>
          </a:p>
        </p:txBody>
      </p:sp>
      <p:sp>
        <p:nvSpPr>
          <p:cNvPr id="5" name="Rectangle 4"/>
          <p:cNvSpPr/>
          <p:nvPr/>
        </p:nvSpPr>
        <p:spPr>
          <a:xfrm>
            <a:off x="6390000" y="2160000"/>
            <a:ext cx="5915931" cy="3785652"/>
          </a:xfrm>
          <a:prstGeom prst="rect">
            <a:avLst/>
          </a:prstGeom>
        </p:spPr>
        <p:txBody>
          <a:bodyPr wrap="square">
            <a:spAutoFit/>
          </a:bodyPr>
          <a:lstStyle/>
          <a:p>
            <a:r>
              <a:rPr lang="en-AU" sz="2000" smtClean="0">
                <a:solidFill>
                  <a:schemeClr val="accent4">
                    <a:lumMod val="50000"/>
                  </a:schemeClr>
                </a:solidFill>
                <a:latin typeface="Courier New" panose="02070309020205020404" pitchFamily="49" charset="0"/>
                <a:cs typeface="Courier New" panose="02070309020205020404" pitchFamily="49" charset="0"/>
              </a:rPr>
              <a:t>.hero</a:t>
            </a:r>
            <a:r>
              <a:rPr lang="en-AU" sz="2000" smtClean="0">
                <a:solidFill>
                  <a:srgbClr val="7030A0"/>
                </a:solidFill>
                <a:latin typeface="Courier New" panose="02070309020205020404" pitchFamily="49" charset="0"/>
                <a:cs typeface="Courier New" panose="02070309020205020404" pitchFamily="49" charset="0"/>
              </a:rPr>
              <a:t> </a:t>
            </a:r>
            <a:r>
              <a:rPr lang="en-AU" sz="2000" smtClean="0">
                <a:latin typeface="Courier New" panose="02070309020205020404" pitchFamily="49" charset="0"/>
                <a:cs typeface="Courier New" panose="02070309020205020404" pitchFamily="49" charset="0"/>
              </a:rPr>
              <a:t>{</a:t>
            </a:r>
          </a:p>
          <a:p>
            <a:r>
              <a:rPr lang="en-AU" sz="2000">
                <a:solidFill>
                  <a:srgbClr val="7030A0"/>
                </a:solidFill>
                <a:latin typeface="Courier New" panose="02070309020205020404" pitchFamily="49" charset="0"/>
                <a:cs typeface="Courier New" panose="02070309020205020404" pitchFamily="49" charset="0"/>
              </a:rPr>
              <a:t> </a:t>
            </a:r>
            <a:r>
              <a:rPr lang="en-AU" sz="2000" smtClean="0">
                <a:solidFill>
                  <a:srgbClr val="7030A0"/>
                </a:solidFill>
                <a:latin typeface="Courier New" panose="02070309020205020404" pitchFamily="49" charset="0"/>
                <a:cs typeface="Courier New" panose="02070309020205020404" pitchFamily="49" charset="0"/>
              </a:rPr>
              <a:t> </a:t>
            </a:r>
            <a:r>
              <a:rPr lang="en-AU" sz="2000" smtClean="0">
                <a:latin typeface="Courier New" panose="02070309020205020404" pitchFamily="49" charset="0"/>
                <a:cs typeface="Courier New" panose="02070309020205020404" pitchFamily="49" charset="0"/>
              </a:rPr>
              <a:t>margin</a:t>
            </a:r>
            <a:r>
              <a:rPr lang="en-AU" sz="2000">
                <a:latin typeface="Courier New" panose="02070309020205020404" pitchFamily="49" charset="0"/>
                <a:cs typeface="Courier New" panose="02070309020205020404" pitchFamily="49" charset="0"/>
              </a:rPr>
              <a:t>: </a:t>
            </a:r>
            <a:r>
              <a:rPr lang="en-AU" sz="2000">
                <a:solidFill>
                  <a:schemeClr val="accent4">
                    <a:lumMod val="50000"/>
                  </a:schemeClr>
                </a:solidFill>
                <a:latin typeface="Courier New" panose="02070309020205020404" pitchFamily="49" charset="0"/>
                <a:cs typeface="Courier New" panose="02070309020205020404" pitchFamily="49" charset="0"/>
              </a:rPr>
              <a:t>0 </a:t>
            </a:r>
            <a:r>
              <a:rPr lang="en-AU" sz="2000">
                <a:latin typeface="Courier New" panose="02070309020205020404" pitchFamily="49" charset="0"/>
                <a:cs typeface="Courier New" panose="02070309020205020404" pitchFamily="49" charset="0"/>
              </a:rPr>
              <a:t>auto;</a:t>
            </a:r>
          </a:p>
          <a:p>
            <a:r>
              <a:rPr lang="en-AU" sz="2000">
                <a:latin typeface="Courier New" panose="02070309020205020404" pitchFamily="49" charset="0"/>
                <a:cs typeface="Courier New" panose="02070309020205020404" pitchFamily="49" charset="0"/>
              </a:rPr>
              <a:t>  </a:t>
            </a:r>
            <a:r>
              <a:rPr lang="en-AU" sz="2000" smtClean="0">
                <a:latin typeface="Courier New" panose="02070309020205020404" pitchFamily="49" charset="0"/>
                <a:cs typeface="Courier New" panose="02070309020205020404" pitchFamily="49" charset="0"/>
              </a:rPr>
              <a:t>background-image: </a:t>
            </a:r>
            <a:r>
              <a:rPr lang="en-AU" sz="2000" smtClean="0">
                <a:solidFill>
                  <a:schemeClr val="accent1">
                    <a:lumMod val="75000"/>
                  </a:schemeClr>
                </a:solidFill>
                <a:latin typeface="Courier New" panose="02070309020205020404" pitchFamily="49" charset="0"/>
                <a:cs typeface="Courier New" panose="02070309020205020404" pitchFamily="49" charset="0"/>
              </a:rPr>
              <a:t>url</a:t>
            </a:r>
            <a:r>
              <a:rPr lang="en-AU" sz="2000" smtClean="0">
                <a:latin typeface="Courier New" panose="02070309020205020404" pitchFamily="49" charset="0"/>
                <a:cs typeface="Courier New" panose="02070309020205020404" pitchFamily="49" charset="0"/>
              </a:rPr>
              <a:t>(</a:t>
            </a:r>
            <a:r>
              <a:rPr lang="en-AU" sz="2000">
                <a:solidFill>
                  <a:schemeClr val="accent6">
                    <a:lumMod val="75000"/>
                  </a:schemeClr>
                </a:solidFill>
                <a:latin typeface="Courier New" panose="02070309020205020404" pitchFamily="49" charset="0"/>
                <a:cs typeface="Courier New" panose="02070309020205020404" pitchFamily="49" charset="0"/>
              </a:rPr>
              <a:t>'</a:t>
            </a:r>
            <a:r>
              <a:rPr lang="en-AU" sz="2000" smtClean="0">
                <a:solidFill>
                  <a:schemeClr val="accent6">
                    <a:lumMod val="75000"/>
                  </a:schemeClr>
                </a:solidFill>
                <a:latin typeface="Courier New" panose="02070309020205020404" pitchFamily="49" charset="0"/>
                <a:cs typeface="Courier New" panose="02070309020205020404" pitchFamily="49" charset="0"/>
              </a:rPr>
              <a:t>coat.png</a:t>
            </a:r>
            <a:r>
              <a:rPr lang="en-AU" sz="2000">
                <a:solidFill>
                  <a:schemeClr val="accent6">
                    <a:lumMod val="75000"/>
                  </a:schemeClr>
                </a:solidFill>
                <a:latin typeface="Courier New" panose="02070309020205020404" pitchFamily="49" charset="0"/>
                <a:cs typeface="Courier New" panose="02070309020205020404" pitchFamily="49" charset="0"/>
              </a:rPr>
              <a:t>'</a:t>
            </a:r>
            <a:r>
              <a:rPr lang="en-AU" sz="2000">
                <a:latin typeface="Courier New" panose="02070309020205020404" pitchFamily="49" charset="0"/>
                <a:cs typeface="Courier New" panose="02070309020205020404" pitchFamily="49" charset="0"/>
              </a:rPr>
              <a:t>);</a:t>
            </a:r>
          </a:p>
          <a:p>
            <a:r>
              <a:rPr lang="en-AU" sz="2000">
                <a:latin typeface="Courier New" panose="02070309020205020404" pitchFamily="49" charset="0"/>
                <a:cs typeface="Courier New" panose="02070309020205020404" pitchFamily="49" charset="0"/>
              </a:rPr>
              <a:t>  </a:t>
            </a:r>
            <a:r>
              <a:rPr lang="en-AU" sz="2000" b="1">
                <a:latin typeface="Courier New" panose="02070309020205020404" pitchFamily="49" charset="0"/>
                <a:cs typeface="Courier New" panose="02070309020205020404" pitchFamily="49" charset="0"/>
              </a:rPr>
              <a:t>background-repeat: no-repeat;</a:t>
            </a:r>
          </a:p>
          <a:p>
            <a:r>
              <a:rPr lang="en-AU" sz="2000" b="1">
                <a:latin typeface="Courier New" panose="02070309020205020404" pitchFamily="49" charset="0"/>
                <a:cs typeface="Courier New" panose="02070309020205020404" pitchFamily="49" charset="0"/>
              </a:rPr>
              <a:t>  background-color: </a:t>
            </a:r>
            <a:r>
              <a:rPr lang="en-AU" sz="2000" b="1">
                <a:solidFill>
                  <a:schemeClr val="accent4">
                    <a:lumMod val="50000"/>
                  </a:schemeClr>
                </a:solidFill>
                <a:latin typeface="Courier New" panose="02070309020205020404" pitchFamily="49" charset="0"/>
                <a:cs typeface="Courier New" panose="02070309020205020404" pitchFamily="49" charset="0"/>
              </a:rPr>
              <a:t>#</a:t>
            </a:r>
            <a:r>
              <a:rPr lang="en-AU" sz="2000" b="1">
                <a:solidFill>
                  <a:schemeClr val="accent1">
                    <a:lumMod val="75000"/>
                  </a:schemeClr>
                </a:solidFill>
                <a:latin typeface="Courier New" panose="02070309020205020404" pitchFamily="49" charset="0"/>
                <a:cs typeface="Courier New" panose="02070309020205020404" pitchFamily="49" charset="0"/>
              </a:rPr>
              <a:t>3e4d5e</a:t>
            </a:r>
            <a:r>
              <a:rPr lang="en-AU" sz="2000" b="1" smtClean="0">
                <a:latin typeface="Courier New" panose="02070309020205020404" pitchFamily="49" charset="0"/>
                <a:cs typeface="Courier New" panose="02070309020205020404" pitchFamily="49" charset="0"/>
              </a:rPr>
              <a:t>;</a:t>
            </a:r>
          </a:p>
          <a:p>
            <a:r>
              <a:rPr lang="en-AU" sz="2000" b="1">
                <a:latin typeface="Courier New" panose="02070309020205020404" pitchFamily="49" charset="0"/>
                <a:cs typeface="Courier New" panose="02070309020205020404" pitchFamily="49" charset="0"/>
              </a:rPr>
              <a:t> </a:t>
            </a:r>
            <a:r>
              <a:rPr lang="en-AU" sz="2000" b="1" smtClean="0">
                <a:latin typeface="Courier New" panose="02070309020205020404" pitchFamily="49" charset="0"/>
                <a:cs typeface="Courier New" panose="02070309020205020404" pitchFamily="49" charset="0"/>
              </a:rPr>
              <a:t> color: #ffffff;</a:t>
            </a:r>
          </a:p>
          <a:p>
            <a:r>
              <a:rPr lang="en-AU" sz="2000" smtClean="0">
                <a:latin typeface="Courier New" panose="02070309020205020404" pitchFamily="49" charset="0"/>
                <a:cs typeface="Courier New" panose="02070309020205020404" pitchFamily="49" charset="0"/>
              </a:rPr>
              <a:t>}</a:t>
            </a:r>
          </a:p>
          <a:p>
            <a:endParaRPr lang="en-AU" sz="2000">
              <a:latin typeface="Courier New" panose="02070309020205020404" pitchFamily="49" charset="0"/>
              <a:cs typeface="Courier New" panose="02070309020205020404" pitchFamily="49" charset="0"/>
            </a:endParaRPr>
          </a:p>
          <a:p>
            <a:r>
              <a:rPr lang="en-AU" sz="2000" smtClean="0">
                <a:solidFill>
                  <a:schemeClr val="accent4">
                    <a:lumMod val="50000"/>
                  </a:schemeClr>
                </a:solidFill>
                <a:latin typeface="Courier New" panose="02070309020205020404" pitchFamily="49" charset="0"/>
                <a:cs typeface="Courier New" panose="02070309020205020404" pitchFamily="49" charset="0"/>
              </a:rPr>
              <a:t>.hero-block </a:t>
            </a:r>
            <a:r>
              <a:rPr lang="en-AU" sz="2000" smtClean="0">
                <a:latin typeface="Courier New" panose="02070309020205020404" pitchFamily="49" charset="0"/>
                <a:cs typeface="Courier New" panose="02070309020205020404" pitchFamily="49" charset="0"/>
              </a:rPr>
              <a:t>{</a:t>
            </a:r>
          </a:p>
          <a:p>
            <a:r>
              <a:rPr lang="en-AU" sz="2000">
                <a:latin typeface="Courier New" panose="02070309020205020404" pitchFamily="49" charset="0"/>
                <a:cs typeface="Courier New" panose="02070309020205020404" pitchFamily="49" charset="0"/>
              </a:rPr>
              <a:t> </a:t>
            </a:r>
            <a:r>
              <a:rPr lang="en-AU" sz="2000" smtClean="0">
                <a:latin typeface="Courier New" panose="02070309020205020404" pitchFamily="49" charset="0"/>
                <a:cs typeface="Courier New" panose="02070309020205020404" pitchFamily="49" charset="0"/>
              </a:rPr>
              <a:t> width: </a:t>
            </a:r>
            <a:r>
              <a:rPr lang="en-AU" sz="2000" smtClean="0">
                <a:solidFill>
                  <a:schemeClr val="accent4">
                    <a:lumMod val="50000"/>
                  </a:schemeClr>
                </a:solidFill>
                <a:latin typeface="Courier New" panose="02070309020205020404" pitchFamily="49" charset="0"/>
                <a:cs typeface="Courier New" panose="02070309020205020404" pitchFamily="49" charset="0"/>
              </a:rPr>
              <a:t>15em</a:t>
            </a:r>
            <a:r>
              <a:rPr lang="en-AU" sz="2000" smtClean="0">
                <a:latin typeface="Courier New" panose="02070309020205020404" pitchFamily="49" charset="0"/>
                <a:cs typeface="Courier New" panose="02070309020205020404" pitchFamily="49" charset="0"/>
              </a:rPr>
              <a:t>;</a:t>
            </a:r>
            <a:br>
              <a:rPr lang="en-AU" sz="2000" smtClean="0">
                <a:latin typeface="Courier New" panose="02070309020205020404" pitchFamily="49" charset="0"/>
                <a:cs typeface="Courier New" panose="02070309020205020404" pitchFamily="49" charset="0"/>
              </a:rPr>
            </a:br>
            <a:r>
              <a:rPr lang="en-AU" sz="2000" smtClean="0">
                <a:latin typeface="Courier New" panose="02070309020205020404" pitchFamily="49" charset="0"/>
                <a:cs typeface="Courier New" panose="02070309020205020404" pitchFamily="49" charset="0"/>
              </a:rPr>
              <a:t>  max-width: </a:t>
            </a:r>
            <a:r>
              <a:rPr lang="en-AU" sz="2000" smtClean="0">
                <a:solidFill>
                  <a:schemeClr val="accent4">
                    <a:lumMod val="50000"/>
                  </a:schemeClr>
                </a:solidFill>
                <a:latin typeface="Courier New" panose="02070309020205020404" pitchFamily="49" charset="0"/>
                <a:cs typeface="Courier New" panose="02070309020205020404" pitchFamily="49" charset="0"/>
              </a:rPr>
              <a:t>100%</a:t>
            </a:r>
            <a:r>
              <a:rPr lang="en-AU" sz="2000" smtClean="0">
                <a:latin typeface="Courier New" panose="02070309020205020404" pitchFamily="49" charset="0"/>
                <a:cs typeface="Courier New" panose="02070309020205020404" pitchFamily="49" charset="0"/>
              </a:rPr>
              <a:t>;</a:t>
            </a:r>
          </a:p>
          <a:p>
            <a:r>
              <a:rPr lang="en-AU" sz="2000">
                <a:latin typeface="Courier New" panose="02070309020205020404" pitchFamily="49" charset="0"/>
                <a:cs typeface="Courier New" panose="02070309020205020404" pitchFamily="49" charset="0"/>
              </a:rPr>
              <a:t>}</a:t>
            </a:r>
            <a:endParaRPr lang="en-AU" sz="2000" smtClean="0">
              <a:latin typeface="Courier New" panose="02070309020205020404" pitchFamily="49" charset="0"/>
              <a:cs typeface="Courier New" panose="02070309020205020404" pitchFamily="49" charset="0"/>
            </a:endParaRPr>
          </a:p>
        </p:txBody>
      </p:sp>
      <p:sp>
        <p:nvSpPr>
          <p:cNvPr id="6" name="TextBox 5"/>
          <p:cNvSpPr txBox="1"/>
          <p:nvPr/>
        </p:nvSpPr>
        <p:spPr>
          <a:xfrm>
            <a:off x="450000" y="1606730"/>
            <a:ext cx="3448594" cy="400110"/>
          </a:xfrm>
          <a:prstGeom prst="rect">
            <a:avLst/>
          </a:prstGeom>
          <a:noFill/>
        </p:spPr>
        <p:txBody>
          <a:bodyPr wrap="square" rtlCol="0">
            <a:spAutoFit/>
          </a:bodyPr>
          <a:lstStyle/>
          <a:p>
            <a:r>
              <a:rPr lang="en-AU" sz="2000" smtClean="0">
                <a:latin typeface="Courier New" panose="02070309020205020404" pitchFamily="49" charset="0"/>
                <a:cs typeface="Courier New" panose="02070309020205020404" pitchFamily="49" charset="0"/>
              </a:rPr>
              <a:t>original.css</a:t>
            </a:r>
            <a:endParaRPr lang="en-AU" sz="2000">
              <a:latin typeface="Courier New" panose="02070309020205020404" pitchFamily="49" charset="0"/>
              <a:cs typeface="Courier New" panose="02070309020205020404" pitchFamily="49" charset="0"/>
            </a:endParaRPr>
          </a:p>
        </p:txBody>
      </p:sp>
      <p:sp>
        <p:nvSpPr>
          <p:cNvPr id="7" name="TextBox 6"/>
          <p:cNvSpPr txBox="1"/>
          <p:nvPr/>
        </p:nvSpPr>
        <p:spPr>
          <a:xfrm>
            <a:off x="6376937" y="1611464"/>
            <a:ext cx="3448594" cy="400110"/>
          </a:xfrm>
          <a:prstGeom prst="rect">
            <a:avLst/>
          </a:prstGeom>
          <a:noFill/>
        </p:spPr>
        <p:txBody>
          <a:bodyPr wrap="square" rtlCol="0">
            <a:spAutoFit/>
          </a:bodyPr>
          <a:lstStyle/>
          <a:p>
            <a:r>
              <a:rPr lang="en-AU" sz="2000" smtClean="0">
                <a:latin typeface="Courier New" panose="02070309020205020404" pitchFamily="49" charset="0"/>
                <a:cs typeface="Courier New" panose="02070309020205020404" pitchFamily="49" charset="0"/>
              </a:rPr>
              <a:t>improved.css</a:t>
            </a:r>
            <a:endParaRPr lang="en-AU" sz="2000">
              <a:latin typeface="Courier New" panose="02070309020205020404" pitchFamily="49" charset="0"/>
              <a:cs typeface="Courier New" panose="02070309020205020404" pitchFamily="49" charset="0"/>
            </a:endParaRPr>
          </a:p>
        </p:txBody>
      </p:sp>
    </p:spTree>
    <p:extLst>
      <p:ext uri="{BB962C8B-B14F-4D97-AF65-F5344CB8AC3E}">
        <p14:creationId xmlns:p14="http://schemas.microsoft.com/office/powerpoint/2010/main" val="338498119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881457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1885FF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9525" y="0"/>
            <a:ext cx="12172950" cy="6858000"/>
          </a:xfrm>
          <a:prstGeom prst="rect">
            <a:avLst/>
          </a:prstGeom>
        </p:spPr>
      </p:pic>
    </p:spTree>
    <p:extLst>
      <p:ext uri="{BB962C8B-B14F-4D97-AF65-F5344CB8AC3E}">
        <p14:creationId xmlns:p14="http://schemas.microsoft.com/office/powerpoint/2010/main" val="2009027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400"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2"/>
                </p:tgtEl>
              </p:cMediaNode>
            </p:video>
            <p:seq concurrent="1" nextAc="seek">
              <p:cTn id="8" restart="whenNotActive" fill="hold" evtFilter="cancelBubble" nodeType="interactiveSeq">
                <p:stCondLst>
                  <p:cond evt="onClick" delay="0">
                    <p:tgtEl>
                      <p:spTgt spid="1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2"/>
                                        </p:tgtEl>
                                      </p:cBhvr>
                                    </p:cmd>
                                  </p:childTnLst>
                                </p:cTn>
                              </p:par>
                            </p:childTnLst>
                          </p:cTn>
                        </p:par>
                      </p:childTnLst>
                    </p:cTn>
                  </p:par>
                </p:childTnLst>
              </p:cTn>
              <p:nextCondLst>
                <p:cond evt="onClick" delay="0">
                  <p:tgtEl>
                    <p:spTgt spid="12"/>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 y="5546872"/>
            <a:ext cx="12191999" cy="1311128"/>
          </a:xfrm>
          <a:solidFill>
            <a:srgbClr val="552C9F"/>
          </a:solidFill>
        </p:spPr>
        <p:style>
          <a:lnRef idx="2">
            <a:schemeClr val="dk1">
              <a:shade val="50000"/>
            </a:schemeClr>
          </a:lnRef>
          <a:fillRef idx="1">
            <a:schemeClr val="dk1"/>
          </a:fillRef>
          <a:effectRef idx="0">
            <a:schemeClr val="dk1"/>
          </a:effectRef>
          <a:fontRef idx="minor">
            <a:schemeClr val="lt1"/>
          </a:fontRef>
        </p:style>
        <p:txBody>
          <a:bodyPr wrap="square" anchor="t">
            <a:spAutoFit/>
          </a:bodyPr>
          <a:lstStyle/>
          <a:p>
            <a:pPr algn="ctr"/>
            <a:r>
              <a:rPr lang="en-AU" smtClean="0">
                <a:latin typeface="Arial Black" panose="020B0A04020102020204" pitchFamily="34" charset="0"/>
              </a:rPr>
              <a:t>Colour Accessibility Workflows</a:t>
            </a:r>
            <a:br>
              <a:rPr lang="en-AU" smtClean="0">
                <a:latin typeface="Arial Black" panose="020B0A04020102020204" pitchFamily="34" charset="0"/>
              </a:rPr>
            </a:br>
            <a:r>
              <a:rPr lang="en-AU" smtClean="0">
                <a:latin typeface="Arial" panose="020B0604020202020204" pitchFamily="34" charset="0"/>
                <a:cs typeface="Arial" panose="020B0604020202020204" pitchFamily="34" charset="0"/>
              </a:rPr>
              <a:t>Geri </a:t>
            </a:r>
            <a:r>
              <a:rPr lang="en-AU" err="1" smtClean="0">
                <a:latin typeface="Arial" panose="020B0604020202020204" pitchFamily="34" charset="0"/>
                <a:cs typeface="Arial" panose="020B0604020202020204" pitchFamily="34" charset="0"/>
              </a:rPr>
              <a:t>Coady</a:t>
            </a:r>
            <a:r>
              <a:rPr lang="en-AU" smtClean="0">
                <a:latin typeface="Arial" panose="020B0604020202020204" pitchFamily="34" charset="0"/>
                <a:cs typeface="Arial" panose="020B0604020202020204" pitchFamily="34" charset="0"/>
              </a:rPr>
              <a:t>, A Book Apart</a:t>
            </a:r>
            <a:endParaRPr lang="en-AU">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2352507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4511574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1707397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8412799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5000" b="-5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5452012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2596474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7162747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3999726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645072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p:cNvSpPr/>
          <p:nvPr/>
        </p:nvSpPr>
        <p:spPr>
          <a:xfrm>
            <a:off x="720000" y="1440000"/>
            <a:ext cx="6435635" cy="1015663"/>
          </a:xfrm>
          <a:prstGeom prst="rect">
            <a:avLst/>
          </a:prstGeom>
        </p:spPr>
        <p:txBody>
          <a:bodyPr wrap="square">
            <a:spAutoFit/>
          </a:bodyPr>
          <a:lstStyle/>
          <a:p>
            <a:r>
              <a:rPr lang="en-AU" sz="2000" smtClean="0">
                <a:solidFill>
                  <a:srgbClr val="C00000"/>
                </a:solidFill>
                <a:latin typeface="Courier New" panose="02070309020205020404" pitchFamily="49" charset="0"/>
                <a:cs typeface="Courier New" panose="02070309020205020404" pitchFamily="49" charset="0"/>
              </a:rPr>
              <a:t>body</a:t>
            </a:r>
            <a:r>
              <a:rPr lang="en-AU" sz="2000" smtClean="0">
                <a:latin typeface="Courier New" panose="02070309020205020404" pitchFamily="49" charset="0"/>
                <a:cs typeface="Courier New" panose="02070309020205020404" pitchFamily="49" charset="0"/>
              </a:rPr>
              <a:t> {</a:t>
            </a:r>
          </a:p>
          <a:p>
            <a:r>
              <a:rPr lang="en-AU" sz="2000" smtClean="0">
                <a:latin typeface="Courier New" panose="02070309020205020404" pitchFamily="49" charset="0"/>
                <a:cs typeface="Courier New" panose="02070309020205020404" pitchFamily="49" charset="0"/>
              </a:rPr>
              <a:t>  filter </a:t>
            </a:r>
            <a:r>
              <a:rPr lang="en-AU" sz="2000">
                <a:latin typeface="Courier New" panose="02070309020205020404" pitchFamily="49" charset="0"/>
                <a:cs typeface="Courier New" panose="02070309020205020404" pitchFamily="49" charset="0"/>
              </a:rPr>
              <a:t>: </a:t>
            </a:r>
            <a:r>
              <a:rPr lang="en-AU" sz="2000">
                <a:solidFill>
                  <a:schemeClr val="accent1">
                    <a:lumMod val="75000"/>
                  </a:schemeClr>
                </a:solidFill>
                <a:latin typeface="Courier New" panose="02070309020205020404" pitchFamily="49" charset="0"/>
                <a:cs typeface="Courier New" panose="02070309020205020404" pitchFamily="49" charset="0"/>
              </a:rPr>
              <a:t>grayscale</a:t>
            </a:r>
            <a:r>
              <a:rPr lang="en-AU" sz="2000">
                <a:latin typeface="Courier New" panose="02070309020205020404" pitchFamily="49" charset="0"/>
                <a:cs typeface="Courier New" panose="02070309020205020404" pitchFamily="49" charset="0"/>
              </a:rPr>
              <a:t>(</a:t>
            </a:r>
            <a:r>
              <a:rPr lang="en-AU" sz="2000">
                <a:solidFill>
                  <a:schemeClr val="accent4">
                    <a:lumMod val="50000"/>
                  </a:schemeClr>
                </a:solidFill>
                <a:latin typeface="Courier New" panose="02070309020205020404" pitchFamily="49" charset="0"/>
                <a:cs typeface="Courier New" panose="02070309020205020404" pitchFamily="49" charset="0"/>
              </a:rPr>
              <a:t>100</a:t>
            </a:r>
            <a:r>
              <a:rPr lang="en-AU" sz="2000" smtClean="0">
                <a:solidFill>
                  <a:schemeClr val="accent4">
                    <a:lumMod val="50000"/>
                  </a:schemeClr>
                </a:solidFill>
                <a:latin typeface="Courier New" panose="02070309020205020404" pitchFamily="49" charset="0"/>
                <a:cs typeface="Courier New" panose="02070309020205020404" pitchFamily="49" charset="0"/>
              </a:rPr>
              <a:t>%</a:t>
            </a:r>
            <a:r>
              <a:rPr lang="en-AU" sz="2000" smtClean="0">
                <a:latin typeface="Courier New" panose="02070309020205020404" pitchFamily="49" charset="0"/>
                <a:cs typeface="Courier New" panose="02070309020205020404" pitchFamily="49" charset="0"/>
              </a:rPr>
              <a:t>);</a:t>
            </a:r>
          </a:p>
          <a:p>
            <a:r>
              <a:rPr lang="en-AU" sz="2000">
                <a:latin typeface="Courier New" panose="02070309020205020404" pitchFamily="49" charset="0"/>
                <a:cs typeface="Courier New" panose="02070309020205020404" pitchFamily="49" charset="0"/>
              </a:rPr>
              <a:t>}</a:t>
            </a:r>
          </a:p>
        </p:txBody>
      </p:sp>
      <p:sp>
        <p:nvSpPr>
          <p:cNvPr id="3" name="TextBox 2"/>
          <p:cNvSpPr txBox="1"/>
          <p:nvPr/>
        </p:nvSpPr>
        <p:spPr>
          <a:xfrm flipH="1">
            <a:off x="720000" y="535577"/>
            <a:ext cx="10822579" cy="646331"/>
          </a:xfrm>
          <a:prstGeom prst="rect">
            <a:avLst/>
          </a:prstGeom>
          <a:noFill/>
        </p:spPr>
        <p:txBody>
          <a:bodyPr wrap="square" rtlCol="0">
            <a:spAutoFit/>
          </a:bodyPr>
          <a:lstStyle/>
          <a:p>
            <a:r>
              <a:rPr lang="en-AU" sz="3600" smtClean="0"/>
              <a:t>Check for colour-only indicators with a greyscale filter</a:t>
            </a:r>
            <a:endParaRPr lang="en-AU" sz="3600"/>
          </a:p>
        </p:txBody>
      </p:sp>
    </p:spTree>
    <p:extLst>
      <p:ext uri="{BB962C8B-B14F-4D97-AF65-F5344CB8AC3E}">
        <p14:creationId xmlns:p14="http://schemas.microsoft.com/office/powerpoint/2010/main" val="180893662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1555533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p:cNvSpPr/>
          <p:nvPr/>
        </p:nvSpPr>
        <p:spPr>
          <a:xfrm>
            <a:off x="719999" y="1440000"/>
            <a:ext cx="9207771" cy="5016758"/>
          </a:xfrm>
          <a:prstGeom prst="rect">
            <a:avLst/>
          </a:prstGeom>
        </p:spPr>
        <p:txBody>
          <a:bodyPr wrap="square">
            <a:spAutoFit/>
          </a:bodyPr>
          <a:lstStyle/>
          <a:p>
            <a:r>
              <a:rPr lang="en-AU" sz="2000" smtClean="0">
                <a:solidFill>
                  <a:srgbClr val="C00000"/>
                </a:solidFill>
                <a:latin typeface="Courier New" panose="02070309020205020404" pitchFamily="49" charset="0"/>
                <a:cs typeface="Courier New" panose="02070309020205020404" pitchFamily="49" charset="0"/>
              </a:rPr>
              <a:t>nav a:</a:t>
            </a:r>
            <a:r>
              <a:rPr lang="en-AU" sz="2000" smtClean="0">
                <a:solidFill>
                  <a:schemeClr val="accent4">
                    <a:lumMod val="50000"/>
                  </a:schemeClr>
                </a:solidFill>
                <a:latin typeface="Courier New" panose="02070309020205020404" pitchFamily="49" charset="0"/>
                <a:cs typeface="Courier New" panose="02070309020205020404" pitchFamily="49" charset="0"/>
              </a:rPr>
              <a:t>link</a:t>
            </a:r>
            <a:r>
              <a:rPr lang="en-AU" sz="2000" smtClean="0">
                <a:solidFill>
                  <a:srgbClr val="C00000"/>
                </a:solidFill>
                <a:latin typeface="Courier New" panose="02070309020205020404" pitchFamily="49" charset="0"/>
                <a:cs typeface="Courier New" panose="02070309020205020404" pitchFamily="49" charset="0"/>
              </a:rPr>
              <a:t>, </a:t>
            </a:r>
          </a:p>
          <a:p>
            <a:r>
              <a:rPr lang="en-AU" sz="2000" smtClean="0">
                <a:solidFill>
                  <a:srgbClr val="C00000"/>
                </a:solidFill>
                <a:latin typeface="Courier New" panose="02070309020205020404" pitchFamily="49" charset="0"/>
                <a:cs typeface="Courier New" panose="02070309020205020404" pitchFamily="49" charset="0"/>
              </a:rPr>
              <a:t>nav a:</a:t>
            </a:r>
            <a:r>
              <a:rPr lang="en-AU" sz="2000" smtClean="0">
                <a:solidFill>
                  <a:schemeClr val="accent4">
                    <a:lumMod val="50000"/>
                  </a:schemeClr>
                </a:solidFill>
                <a:latin typeface="Courier New" panose="02070309020205020404" pitchFamily="49" charset="0"/>
                <a:cs typeface="Courier New" panose="02070309020205020404" pitchFamily="49" charset="0"/>
              </a:rPr>
              <a:t>visited</a:t>
            </a:r>
            <a:r>
              <a:rPr lang="en-AU" sz="2000" smtClean="0">
                <a:solidFill>
                  <a:srgbClr val="C00000"/>
                </a:solidFill>
                <a:latin typeface="Courier New" panose="02070309020205020404" pitchFamily="49" charset="0"/>
                <a:cs typeface="Courier New" panose="02070309020205020404" pitchFamily="49" charset="0"/>
              </a:rPr>
              <a:t> </a:t>
            </a:r>
            <a:r>
              <a:rPr lang="en-AU" sz="2000" smtClean="0">
                <a:latin typeface="Courier New" panose="02070309020205020404" pitchFamily="49" charset="0"/>
                <a:cs typeface="Courier New" panose="02070309020205020404" pitchFamily="49" charset="0"/>
              </a:rPr>
              <a:t>{</a:t>
            </a:r>
          </a:p>
          <a:p>
            <a:r>
              <a:rPr lang="en-AU" sz="2000">
                <a:latin typeface="Courier New" panose="02070309020205020404" pitchFamily="49" charset="0"/>
                <a:cs typeface="Courier New" panose="02070309020205020404" pitchFamily="49" charset="0"/>
              </a:rPr>
              <a:t>  color:</a:t>
            </a:r>
            <a:r>
              <a:rPr lang="en-AU" sz="2000">
                <a:solidFill>
                  <a:srgbClr val="C00000"/>
                </a:solidFill>
                <a:latin typeface="Courier New" panose="02070309020205020404" pitchFamily="49" charset="0"/>
                <a:cs typeface="Courier New" panose="02070309020205020404" pitchFamily="49" charset="0"/>
              </a:rPr>
              <a:t> </a:t>
            </a:r>
            <a:r>
              <a:rPr lang="en-AU" sz="2000">
                <a:solidFill>
                  <a:schemeClr val="accent4">
                    <a:lumMod val="50000"/>
                  </a:schemeClr>
                </a:solidFill>
                <a:latin typeface="Courier New" panose="02070309020205020404" pitchFamily="49" charset="0"/>
                <a:cs typeface="Courier New" panose="02070309020205020404" pitchFamily="49" charset="0"/>
              </a:rPr>
              <a:t>#</a:t>
            </a:r>
            <a:r>
              <a:rPr lang="en-AU" sz="2000" smtClean="0">
                <a:solidFill>
                  <a:schemeClr val="accent1">
                    <a:lumMod val="50000"/>
                  </a:schemeClr>
                </a:solidFill>
                <a:latin typeface="Courier New" panose="02070309020205020404" pitchFamily="49" charset="0"/>
                <a:cs typeface="Courier New" panose="02070309020205020404" pitchFamily="49" charset="0"/>
              </a:rPr>
              <a:t>3e4d5e</a:t>
            </a:r>
            <a:r>
              <a:rPr lang="en-AU" sz="2000" smtClean="0">
                <a:latin typeface="Courier New" panose="02070309020205020404" pitchFamily="49" charset="0"/>
                <a:cs typeface="Courier New" panose="02070309020205020404" pitchFamily="49" charset="0"/>
              </a:rPr>
              <a:t>;</a:t>
            </a:r>
            <a:endParaRPr lang="en-AU" sz="2000">
              <a:latin typeface="Courier New" panose="02070309020205020404" pitchFamily="49" charset="0"/>
              <a:cs typeface="Courier New" panose="02070309020205020404" pitchFamily="49" charset="0"/>
            </a:endParaRPr>
          </a:p>
          <a:p>
            <a:r>
              <a:rPr lang="en-AU" sz="2000">
                <a:latin typeface="Courier New" panose="02070309020205020404" pitchFamily="49" charset="0"/>
                <a:cs typeface="Courier New" panose="02070309020205020404" pitchFamily="49" charset="0"/>
              </a:rPr>
              <a:t> </a:t>
            </a:r>
            <a:r>
              <a:rPr lang="en-AU" sz="2000" smtClean="0">
                <a:latin typeface="Courier New" panose="02070309020205020404" pitchFamily="49" charset="0"/>
                <a:cs typeface="Courier New" panose="02070309020205020404" pitchFamily="49" charset="0"/>
              </a:rPr>
              <a:t> background-color:</a:t>
            </a:r>
            <a:r>
              <a:rPr lang="en-AU" sz="2000" smtClean="0">
                <a:solidFill>
                  <a:srgbClr val="C00000"/>
                </a:solidFill>
                <a:latin typeface="Courier New" panose="02070309020205020404" pitchFamily="49" charset="0"/>
                <a:cs typeface="Courier New" panose="02070309020205020404" pitchFamily="49" charset="0"/>
              </a:rPr>
              <a:t> </a:t>
            </a:r>
            <a:r>
              <a:rPr lang="en-AU" sz="2000">
                <a:solidFill>
                  <a:schemeClr val="accent4">
                    <a:lumMod val="50000"/>
                  </a:schemeClr>
                </a:solidFill>
                <a:latin typeface="Courier New" panose="02070309020205020404" pitchFamily="49" charset="0"/>
                <a:cs typeface="Courier New" panose="02070309020205020404" pitchFamily="49" charset="0"/>
              </a:rPr>
              <a:t>#</a:t>
            </a:r>
            <a:r>
              <a:rPr lang="en-AU" sz="2000">
                <a:solidFill>
                  <a:schemeClr val="accent1">
                    <a:lumMod val="50000"/>
                  </a:schemeClr>
                </a:solidFill>
                <a:latin typeface="Courier New" panose="02070309020205020404" pitchFamily="49" charset="0"/>
                <a:cs typeface="Courier New" panose="02070309020205020404" pitchFamily="49" charset="0"/>
              </a:rPr>
              <a:t>f2f7fd</a:t>
            </a:r>
            <a:r>
              <a:rPr lang="en-AU" sz="2000" smtClean="0">
                <a:latin typeface="Courier New" panose="02070309020205020404" pitchFamily="49" charset="0"/>
                <a:cs typeface="Courier New" panose="02070309020205020404" pitchFamily="49" charset="0"/>
              </a:rPr>
              <a:t>;</a:t>
            </a:r>
          </a:p>
          <a:p>
            <a:r>
              <a:rPr lang="en-AU" sz="2000">
                <a:latin typeface="Courier New" panose="02070309020205020404" pitchFamily="49" charset="0"/>
                <a:cs typeface="Courier New" panose="02070309020205020404" pitchFamily="49" charset="0"/>
              </a:rPr>
              <a:t>}</a:t>
            </a:r>
          </a:p>
          <a:p>
            <a:endParaRPr lang="en-AU" sz="2000">
              <a:solidFill>
                <a:srgbClr val="C00000"/>
              </a:solidFill>
              <a:latin typeface="Courier New" panose="02070309020205020404" pitchFamily="49" charset="0"/>
              <a:cs typeface="Courier New" panose="02070309020205020404" pitchFamily="49" charset="0"/>
            </a:endParaRPr>
          </a:p>
          <a:p>
            <a:r>
              <a:rPr lang="en-AU" sz="2000" smtClean="0">
                <a:solidFill>
                  <a:srgbClr val="C00000"/>
                </a:solidFill>
                <a:latin typeface="Courier New" panose="02070309020205020404" pitchFamily="49" charset="0"/>
                <a:cs typeface="Courier New" panose="02070309020205020404" pitchFamily="49" charset="0"/>
              </a:rPr>
              <a:t>nav a:</a:t>
            </a:r>
            <a:r>
              <a:rPr lang="en-AU" sz="2000" smtClean="0">
                <a:solidFill>
                  <a:schemeClr val="accent4">
                    <a:lumMod val="50000"/>
                  </a:schemeClr>
                </a:solidFill>
                <a:latin typeface="Courier New" panose="02070309020205020404" pitchFamily="49" charset="0"/>
                <a:cs typeface="Courier New" panose="02070309020205020404" pitchFamily="49" charset="0"/>
              </a:rPr>
              <a:t>hover</a:t>
            </a:r>
            <a:r>
              <a:rPr lang="en-AU" sz="2000" smtClean="0">
                <a:solidFill>
                  <a:srgbClr val="C00000"/>
                </a:solidFill>
                <a:latin typeface="Courier New" panose="02070309020205020404" pitchFamily="49" charset="0"/>
                <a:cs typeface="Courier New" panose="02070309020205020404" pitchFamily="49" charset="0"/>
              </a:rPr>
              <a:t>,</a:t>
            </a:r>
          </a:p>
          <a:p>
            <a:r>
              <a:rPr lang="en-AU" sz="2000" smtClean="0">
                <a:solidFill>
                  <a:srgbClr val="C00000"/>
                </a:solidFill>
                <a:latin typeface="Courier New" panose="02070309020205020404" pitchFamily="49" charset="0"/>
                <a:cs typeface="Courier New" panose="02070309020205020404" pitchFamily="49" charset="0"/>
              </a:rPr>
              <a:t>nav a:</a:t>
            </a:r>
            <a:r>
              <a:rPr lang="en-AU" sz="2000" smtClean="0">
                <a:solidFill>
                  <a:schemeClr val="accent4">
                    <a:lumMod val="50000"/>
                  </a:schemeClr>
                </a:solidFill>
                <a:latin typeface="Courier New" panose="02070309020205020404" pitchFamily="49" charset="0"/>
                <a:cs typeface="Courier New" panose="02070309020205020404" pitchFamily="49" charset="0"/>
              </a:rPr>
              <a:t>focus</a:t>
            </a:r>
            <a:r>
              <a:rPr lang="en-AU" sz="2000" smtClean="0">
                <a:latin typeface="Courier New" panose="02070309020205020404" pitchFamily="49" charset="0"/>
                <a:cs typeface="Courier New" panose="02070309020205020404" pitchFamily="49" charset="0"/>
              </a:rPr>
              <a:t> {</a:t>
            </a:r>
            <a:r>
              <a:rPr lang="en-AU" sz="2000" smtClean="0">
                <a:solidFill>
                  <a:schemeClr val="bg1">
                    <a:lumMod val="50000"/>
                  </a:schemeClr>
                </a:solidFill>
                <a:latin typeface="Courier New" panose="02070309020205020404" pitchFamily="49" charset="0"/>
                <a:cs typeface="Courier New" panose="02070309020205020404" pitchFamily="49" charset="0"/>
              </a:rPr>
              <a:t>/* reverse colors to create a block effect *;</a:t>
            </a:r>
          </a:p>
          <a:p>
            <a:r>
              <a:rPr lang="en-AU" sz="2000">
                <a:latin typeface="Courier New" panose="02070309020205020404" pitchFamily="49" charset="0"/>
                <a:cs typeface="Courier New" panose="02070309020205020404" pitchFamily="49" charset="0"/>
              </a:rPr>
              <a:t> </a:t>
            </a:r>
            <a:r>
              <a:rPr lang="en-AU" sz="2000" smtClean="0">
                <a:latin typeface="Courier New" panose="02070309020205020404" pitchFamily="49" charset="0"/>
                <a:cs typeface="Courier New" panose="02070309020205020404" pitchFamily="49" charset="0"/>
              </a:rPr>
              <a:t> </a:t>
            </a:r>
            <a:r>
              <a:rPr lang="en-AU" sz="2000">
                <a:latin typeface="Courier New" panose="02070309020205020404" pitchFamily="49" charset="0"/>
                <a:cs typeface="Courier New" panose="02070309020205020404" pitchFamily="49" charset="0"/>
              </a:rPr>
              <a:t>color</a:t>
            </a:r>
            <a:r>
              <a:rPr lang="en-AU" sz="2000" smtClean="0">
                <a:latin typeface="Courier New" panose="02070309020205020404" pitchFamily="49" charset="0"/>
                <a:cs typeface="Courier New" panose="02070309020205020404" pitchFamily="49" charset="0"/>
              </a:rPr>
              <a:t>:</a:t>
            </a:r>
            <a:r>
              <a:rPr lang="en-AU" sz="2000" smtClean="0">
                <a:solidFill>
                  <a:srgbClr val="C00000"/>
                </a:solidFill>
                <a:latin typeface="Courier New" panose="02070309020205020404" pitchFamily="49" charset="0"/>
                <a:cs typeface="Courier New" panose="02070309020205020404" pitchFamily="49" charset="0"/>
              </a:rPr>
              <a:t> </a:t>
            </a:r>
            <a:r>
              <a:rPr lang="en-AU" sz="2000" smtClean="0">
                <a:solidFill>
                  <a:schemeClr val="accent4">
                    <a:lumMod val="50000"/>
                  </a:schemeClr>
                </a:solidFill>
                <a:latin typeface="Courier New" panose="02070309020205020404" pitchFamily="49" charset="0"/>
                <a:cs typeface="Courier New" panose="02070309020205020404" pitchFamily="49" charset="0"/>
              </a:rPr>
              <a:t>#</a:t>
            </a:r>
            <a:r>
              <a:rPr lang="en-AU" sz="2000">
                <a:solidFill>
                  <a:schemeClr val="accent1">
                    <a:lumMod val="50000"/>
                  </a:schemeClr>
                </a:solidFill>
                <a:latin typeface="Courier New" panose="02070309020205020404" pitchFamily="49" charset="0"/>
                <a:cs typeface="Courier New" panose="02070309020205020404" pitchFamily="49" charset="0"/>
              </a:rPr>
              <a:t>f2f7fd</a:t>
            </a:r>
            <a:r>
              <a:rPr lang="en-AU" sz="2000">
                <a:latin typeface="Courier New" panose="02070309020205020404" pitchFamily="49" charset="0"/>
                <a:cs typeface="Courier New" panose="02070309020205020404" pitchFamily="49" charset="0"/>
              </a:rPr>
              <a:t>;</a:t>
            </a:r>
          </a:p>
          <a:p>
            <a:r>
              <a:rPr lang="en-AU" sz="2000">
                <a:latin typeface="Courier New" panose="02070309020205020404" pitchFamily="49" charset="0"/>
                <a:cs typeface="Courier New" panose="02070309020205020404" pitchFamily="49" charset="0"/>
              </a:rPr>
              <a:t>  background-color:</a:t>
            </a:r>
            <a:r>
              <a:rPr lang="en-AU" sz="2000">
                <a:solidFill>
                  <a:srgbClr val="C00000"/>
                </a:solidFill>
                <a:latin typeface="Courier New" panose="02070309020205020404" pitchFamily="49" charset="0"/>
                <a:cs typeface="Courier New" panose="02070309020205020404" pitchFamily="49" charset="0"/>
              </a:rPr>
              <a:t> </a:t>
            </a:r>
            <a:r>
              <a:rPr lang="en-AU" sz="2000">
                <a:solidFill>
                  <a:schemeClr val="accent4">
                    <a:lumMod val="50000"/>
                  </a:schemeClr>
                </a:solidFill>
                <a:latin typeface="Courier New" panose="02070309020205020404" pitchFamily="49" charset="0"/>
                <a:cs typeface="Courier New" panose="02070309020205020404" pitchFamily="49" charset="0"/>
              </a:rPr>
              <a:t>#</a:t>
            </a:r>
            <a:r>
              <a:rPr lang="en-AU" sz="2000">
                <a:solidFill>
                  <a:schemeClr val="accent1">
                    <a:lumMod val="50000"/>
                  </a:schemeClr>
                </a:solidFill>
                <a:latin typeface="Courier New" panose="02070309020205020404" pitchFamily="49" charset="0"/>
                <a:cs typeface="Courier New" panose="02070309020205020404" pitchFamily="49" charset="0"/>
              </a:rPr>
              <a:t>3e4d5e</a:t>
            </a:r>
            <a:r>
              <a:rPr lang="en-AU" sz="2000" smtClean="0">
                <a:latin typeface="Courier New" panose="02070309020205020404" pitchFamily="49" charset="0"/>
                <a:cs typeface="Courier New" panose="02070309020205020404" pitchFamily="49" charset="0"/>
              </a:rPr>
              <a:t>;</a:t>
            </a:r>
          </a:p>
          <a:p>
            <a:r>
              <a:rPr lang="en-AU" sz="2000" smtClean="0">
                <a:latin typeface="Courier New" panose="02070309020205020404" pitchFamily="49" charset="0"/>
                <a:cs typeface="Courier New" panose="02070309020205020404" pitchFamily="49" charset="0"/>
              </a:rPr>
              <a:t>}</a:t>
            </a:r>
          </a:p>
          <a:p>
            <a:endParaRPr lang="en-AU" sz="2000">
              <a:latin typeface="Courier New" panose="02070309020205020404" pitchFamily="49" charset="0"/>
              <a:cs typeface="Courier New" panose="02070309020205020404" pitchFamily="49" charset="0"/>
            </a:endParaRPr>
          </a:p>
          <a:p>
            <a:r>
              <a:rPr lang="en-AU" sz="2000" smtClean="0">
                <a:solidFill>
                  <a:srgbClr val="C00000"/>
                </a:solidFill>
                <a:latin typeface="Courier New" panose="02070309020205020404" pitchFamily="49" charset="0"/>
                <a:cs typeface="Courier New" panose="02070309020205020404" pitchFamily="49" charset="0"/>
              </a:rPr>
              <a:t>nav a</a:t>
            </a:r>
            <a:r>
              <a:rPr lang="en-AU" sz="2000" smtClean="0">
                <a:latin typeface="Courier New" panose="02070309020205020404" pitchFamily="49" charset="0"/>
                <a:cs typeface="Courier New" panose="02070309020205020404" pitchFamily="49" charset="0"/>
              </a:rPr>
              <a:t>[</a:t>
            </a:r>
            <a:r>
              <a:rPr lang="en-AU" sz="2000" smtClean="0">
                <a:solidFill>
                  <a:schemeClr val="accent4">
                    <a:lumMod val="50000"/>
                  </a:schemeClr>
                </a:solidFill>
                <a:latin typeface="Courier New" panose="02070309020205020404" pitchFamily="49" charset="0"/>
                <a:cs typeface="Courier New" panose="02070309020205020404" pitchFamily="49" charset="0"/>
              </a:rPr>
              <a:t>aria-page</a:t>
            </a:r>
            <a:r>
              <a:rPr lang="en-AU" sz="2000" smtClean="0">
                <a:latin typeface="Courier New" panose="02070309020205020404" pitchFamily="49" charset="0"/>
                <a:cs typeface="Courier New" panose="02070309020205020404" pitchFamily="49" charset="0"/>
              </a:rPr>
              <a:t>=</a:t>
            </a:r>
            <a:r>
              <a:rPr lang="en-AU" sz="2000" smtClean="0">
                <a:solidFill>
                  <a:schemeClr val="accent6">
                    <a:lumMod val="75000"/>
                  </a:schemeClr>
                </a:solidFill>
                <a:latin typeface="Courier New" panose="02070309020205020404" pitchFamily="49" charset="0"/>
                <a:cs typeface="Courier New" panose="02070309020205020404" pitchFamily="49" charset="0"/>
              </a:rPr>
              <a:t>“current”</a:t>
            </a:r>
            <a:r>
              <a:rPr lang="en-AU" sz="2000" smtClean="0">
                <a:solidFill>
                  <a:srgbClr val="7030A0"/>
                </a:solidFill>
                <a:latin typeface="Courier New" panose="02070309020205020404" pitchFamily="49" charset="0"/>
                <a:cs typeface="Courier New" panose="02070309020205020404" pitchFamily="49" charset="0"/>
              </a:rPr>
              <a:t>]</a:t>
            </a:r>
            <a:r>
              <a:rPr lang="en-AU" sz="2000" smtClean="0">
                <a:latin typeface="Courier New" panose="02070309020205020404" pitchFamily="49" charset="0"/>
                <a:cs typeface="Courier New" panose="02070309020205020404" pitchFamily="49" charset="0"/>
              </a:rPr>
              <a:t> {</a:t>
            </a:r>
          </a:p>
          <a:p>
            <a:r>
              <a:rPr lang="en-AU" sz="2000">
                <a:latin typeface="Courier New" panose="02070309020205020404" pitchFamily="49" charset="0"/>
                <a:cs typeface="Courier New" panose="02070309020205020404" pitchFamily="49" charset="0"/>
              </a:rPr>
              <a:t> </a:t>
            </a:r>
            <a:r>
              <a:rPr lang="en-AU" sz="2000" smtClean="0">
                <a:latin typeface="Courier New" panose="02070309020205020404" pitchFamily="49" charset="0"/>
                <a:cs typeface="Courier New" panose="02070309020205020404" pitchFamily="49" charset="0"/>
              </a:rPr>
              <a:t> background: </a:t>
            </a:r>
            <a:r>
              <a:rPr lang="en-AU" sz="2000" smtClean="0">
                <a:solidFill>
                  <a:schemeClr val="accent1">
                    <a:lumMod val="50000"/>
                  </a:schemeClr>
                </a:solidFill>
                <a:latin typeface="Courier New" panose="02070309020205020404" pitchFamily="49" charset="0"/>
                <a:cs typeface="Courier New" panose="02070309020205020404" pitchFamily="49" charset="0"/>
              </a:rPr>
              <a:t>url</a:t>
            </a:r>
            <a:r>
              <a:rPr lang="en-AU" sz="2000" smtClean="0">
                <a:latin typeface="Courier New" panose="02070309020205020404" pitchFamily="49" charset="0"/>
                <a:cs typeface="Courier New" panose="02070309020205020404" pitchFamily="49" charset="0"/>
              </a:rPr>
              <a:t>(</a:t>
            </a:r>
            <a:r>
              <a:rPr lang="en-AU" sz="2000" smtClean="0">
                <a:solidFill>
                  <a:schemeClr val="accent6">
                    <a:lumMod val="75000"/>
                  </a:schemeClr>
                </a:solidFill>
                <a:latin typeface="Courier New" panose="02070309020205020404" pitchFamily="49" charset="0"/>
                <a:cs typeface="Courier New" panose="02070309020205020404" pitchFamily="49" charset="0"/>
              </a:rPr>
              <a:t>arrow.png</a:t>
            </a:r>
            <a:r>
              <a:rPr lang="en-AU" sz="2000" smtClean="0">
                <a:latin typeface="Courier New" panose="02070309020205020404" pitchFamily="49" charset="0"/>
                <a:cs typeface="Courier New" panose="02070309020205020404" pitchFamily="49" charset="0"/>
              </a:rPr>
              <a:t>) top center no-repeat;</a:t>
            </a:r>
          </a:p>
          <a:p>
            <a:r>
              <a:rPr lang="en-AU" sz="2000">
                <a:latin typeface="Courier New" panose="02070309020205020404" pitchFamily="49" charset="0"/>
                <a:cs typeface="Courier New" panose="02070309020205020404" pitchFamily="49" charset="0"/>
              </a:rPr>
              <a:t> </a:t>
            </a:r>
            <a:r>
              <a:rPr lang="en-AU" sz="2000" smtClean="0">
                <a:latin typeface="Courier New" panose="02070309020205020404" pitchFamily="49" charset="0"/>
                <a:cs typeface="Courier New" panose="02070309020205020404" pitchFamily="49" charset="0"/>
              </a:rPr>
              <a:t> </a:t>
            </a:r>
            <a:r>
              <a:rPr lang="en-AU" sz="2000" smtClean="0">
                <a:solidFill>
                  <a:schemeClr val="bg1">
                    <a:lumMod val="50000"/>
                  </a:schemeClr>
                </a:solidFill>
                <a:latin typeface="Courier New" panose="02070309020205020404" pitchFamily="49" charset="0"/>
                <a:cs typeface="Courier New" panose="02070309020205020404" pitchFamily="49" charset="0"/>
              </a:rPr>
              <a:t>/* or use a border effect */</a:t>
            </a:r>
          </a:p>
          <a:p>
            <a:r>
              <a:rPr lang="en-AU" sz="2000">
                <a:latin typeface="Courier New" panose="02070309020205020404" pitchFamily="49" charset="0"/>
                <a:cs typeface="Courier New" panose="02070309020205020404" pitchFamily="49" charset="0"/>
              </a:rPr>
              <a:t>}</a:t>
            </a:r>
          </a:p>
        </p:txBody>
      </p:sp>
      <p:sp>
        <p:nvSpPr>
          <p:cNvPr id="3" name="TextBox 2"/>
          <p:cNvSpPr txBox="1"/>
          <p:nvPr/>
        </p:nvSpPr>
        <p:spPr>
          <a:xfrm flipH="1">
            <a:off x="720000" y="535577"/>
            <a:ext cx="10822579" cy="646331"/>
          </a:xfrm>
          <a:prstGeom prst="rect">
            <a:avLst/>
          </a:prstGeom>
          <a:noFill/>
        </p:spPr>
        <p:txBody>
          <a:bodyPr wrap="square" rtlCol="0">
            <a:spAutoFit/>
          </a:bodyPr>
          <a:lstStyle/>
          <a:p>
            <a:r>
              <a:rPr lang="en-AU" sz="3600" smtClean="0"/>
              <a:t>Use changed shapes to distinguish menu items</a:t>
            </a:r>
            <a:endParaRPr lang="en-AU" sz="3600"/>
          </a:p>
        </p:txBody>
      </p:sp>
    </p:spTree>
    <p:extLst>
      <p:ext uri="{BB962C8B-B14F-4D97-AF65-F5344CB8AC3E}">
        <p14:creationId xmlns:p14="http://schemas.microsoft.com/office/powerpoint/2010/main" val="377318437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893469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772826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7877389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17958" y="0"/>
            <a:ext cx="7956084" cy="6858000"/>
          </a:xfrm>
          <a:prstGeom prst="rect">
            <a:avLst/>
          </a:prstGeom>
        </p:spPr>
      </p:pic>
    </p:spTree>
    <p:extLst>
      <p:ext uri="{BB962C8B-B14F-4D97-AF65-F5344CB8AC3E}">
        <p14:creationId xmlns:p14="http://schemas.microsoft.com/office/powerpoint/2010/main" val="85587540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6503689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60000" y="2052361"/>
            <a:ext cx="5625164" cy="1398564"/>
          </a:xfrm>
          <a:prstGeom prst="rect">
            <a:avLst/>
          </a:prstGeom>
        </p:spPr>
      </p:pic>
      <p:pic>
        <p:nvPicPr>
          <p:cNvPr id="5" name="Picture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271494" y="2051555"/>
            <a:ext cx="5600707" cy="1400177"/>
          </a:xfrm>
          <a:prstGeom prst="rect">
            <a:avLst/>
          </a:prstGeom>
        </p:spPr>
      </p:pic>
      <p:sp>
        <p:nvSpPr>
          <p:cNvPr id="6" name="TextBox 5"/>
          <p:cNvSpPr txBox="1"/>
          <p:nvPr/>
        </p:nvSpPr>
        <p:spPr>
          <a:xfrm flipH="1">
            <a:off x="720000" y="535577"/>
            <a:ext cx="10822579" cy="646331"/>
          </a:xfrm>
          <a:prstGeom prst="rect">
            <a:avLst/>
          </a:prstGeom>
          <a:noFill/>
        </p:spPr>
        <p:txBody>
          <a:bodyPr wrap="square" rtlCol="0">
            <a:spAutoFit/>
          </a:bodyPr>
          <a:lstStyle/>
          <a:p>
            <a:r>
              <a:rPr lang="en-AU" sz="3600" smtClean="0"/>
              <a:t>Colour alone is insufficient to indicate links</a:t>
            </a:r>
            <a:endParaRPr lang="en-AU" sz="3600"/>
          </a:p>
        </p:txBody>
      </p:sp>
    </p:spTree>
    <p:extLst>
      <p:ext uri="{BB962C8B-B14F-4D97-AF65-F5344CB8AC3E}">
        <p14:creationId xmlns:p14="http://schemas.microsoft.com/office/powerpoint/2010/main" val="31898320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60000" y="2052361"/>
            <a:ext cx="5625164" cy="1398564"/>
          </a:xfrm>
          <a:prstGeom prst="rect">
            <a:avLst/>
          </a:prstGeom>
        </p:spPr>
      </p:pic>
      <p:pic>
        <p:nvPicPr>
          <p:cNvPr id="5" name="Picture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271494" y="2051555"/>
            <a:ext cx="5600707" cy="1400177"/>
          </a:xfrm>
          <a:prstGeom prst="rect">
            <a:avLst/>
          </a:prstGeom>
        </p:spPr>
      </p:pic>
      <p:sp>
        <p:nvSpPr>
          <p:cNvPr id="6" name="TextBox 5"/>
          <p:cNvSpPr txBox="1"/>
          <p:nvPr/>
        </p:nvSpPr>
        <p:spPr>
          <a:xfrm flipH="1">
            <a:off x="720000" y="535577"/>
            <a:ext cx="10822579" cy="646331"/>
          </a:xfrm>
          <a:prstGeom prst="rect">
            <a:avLst/>
          </a:prstGeom>
          <a:noFill/>
        </p:spPr>
        <p:txBody>
          <a:bodyPr wrap="square" rtlCol="0">
            <a:spAutoFit/>
          </a:bodyPr>
          <a:lstStyle/>
          <a:p>
            <a:r>
              <a:rPr lang="en-AU" sz="3600" smtClean="0"/>
              <a:t>Underlines are reliable indicators for most people</a:t>
            </a:r>
            <a:endParaRPr lang="en-AU" sz="3600"/>
          </a:p>
        </p:txBody>
      </p:sp>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0000" y="4295252"/>
            <a:ext cx="5619750" cy="1552575"/>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71494" y="4321379"/>
            <a:ext cx="5572125" cy="1524000"/>
          </a:xfrm>
          <a:prstGeom prst="rect">
            <a:avLst/>
          </a:prstGeom>
        </p:spPr>
      </p:pic>
    </p:spTree>
    <p:extLst>
      <p:ext uri="{BB962C8B-B14F-4D97-AF65-F5344CB8AC3E}">
        <p14:creationId xmlns:p14="http://schemas.microsoft.com/office/powerpoint/2010/main" val="420025290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p:cNvSpPr/>
          <p:nvPr/>
        </p:nvSpPr>
        <p:spPr>
          <a:xfrm>
            <a:off x="720000" y="1440000"/>
            <a:ext cx="7992926" cy="1323439"/>
          </a:xfrm>
          <a:prstGeom prst="rect">
            <a:avLst/>
          </a:prstGeom>
        </p:spPr>
        <p:txBody>
          <a:bodyPr wrap="square">
            <a:spAutoFit/>
          </a:bodyPr>
          <a:lstStyle/>
          <a:p>
            <a:r>
              <a:rPr lang="en-AU" sz="2000">
                <a:solidFill>
                  <a:srgbClr val="C00000"/>
                </a:solidFill>
                <a:latin typeface="Courier New" panose="02070309020205020404" pitchFamily="49" charset="0"/>
                <a:cs typeface="Courier New" panose="02070309020205020404" pitchFamily="49" charset="0"/>
              </a:rPr>
              <a:t>main a</a:t>
            </a:r>
            <a:r>
              <a:rPr lang="en-AU" sz="2000">
                <a:latin typeface="Courier New" panose="02070309020205020404" pitchFamily="49" charset="0"/>
                <a:cs typeface="Courier New" panose="02070309020205020404" pitchFamily="49" charset="0"/>
              </a:rPr>
              <a:t> </a:t>
            </a:r>
            <a:r>
              <a:rPr lang="en-AU" sz="2000" smtClean="0">
                <a:latin typeface="Courier New" panose="02070309020205020404" pitchFamily="49" charset="0"/>
                <a:cs typeface="Courier New" panose="02070309020205020404" pitchFamily="49" charset="0"/>
              </a:rPr>
              <a:t>{</a:t>
            </a:r>
            <a:br>
              <a:rPr lang="en-AU" sz="2000" smtClean="0">
                <a:latin typeface="Courier New" panose="02070309020205020404" pitchFamily="49" charset="0"/>
                <a:cs typeface="Courier New" panose="02070309020205020404" pitchFamily="49" charset="0"/>
              </a:rPr>
            </a:br>
            <a:r>
              <a:rPr lang="en-AU" sz="2000" smtClean="0">
                <a:latin typeface="Courier New" panose="02070309020205020404" pitchFamily="49" charset="0"/>
                <a:cs typeface="Courier New" panose="02070309020205020404" pitchFamily="49" charset="0"/>
              </a:rPr>
              <a:t>  text-decoration</a:t>
            </a:r>
            <a:r>
              <a:rPr lang="en-AU" sz="2000">
                <a:latin typeface="Courier New" panose="02070309020205020404" pitchFamily="49" charset="0"/>
                <a:cs typeface="Courier New" panose="02070309020205020404" pitchFamily="49" charset="0"/>
              </a:rPr>
              <a:t>: underline;</a:t>
            </a:r>
            <a:br>
              <a:rPr lang="en-AU" sz="2000">
                <a:latin typeface="Courier New" panose="02070309020205020404" pitchFamily="49" charset="0"/>
                <a:cs typeface="Courier New" panose="02070309020205020404" pitchFamily="49" charset="0"/>
              </a:rPr>
            </a:br>
            <a:r>
              <a:rPr lang="en-AU" sz="2000" smtClean="0">
                <a:latin typeface="Courier New" panose="02070309020205020404" pitchFamily="49" charset="0"/>
                <a:cs typeface="Courier New" panose="02070309020205020404" pitchFamily="49" charset="0"/>
              </a:rPr>
              <a:t>  </a:t>
            </a:r>
            <a:r>
              <a:rPr lang="en-US" sz="2000" smtClean="0">
                <a:latin typeface="Courier New" panose="02070309020205020404" pitchFamily="49" charset="0"/>
                <a:cs typeface="Courier New" panose="02070309020205020404" pitchFamily="49" charset="0"/>
              </a:rPr>
              <a:t>text-decoration-skip-ink</a:t>
            </a:r>
            <a:r>
              <a:rPr lang="en-US" sz="2000">
                <a:latin typeface="Courier New" panose="02070309020205020404" pitchFamily="49" charset="0"/>
                <a:cs typeface="Courier New" panose="02070309020205020404" pitchFamily="49" charset="0"/>
              </a:rPr>
              <a:t>: auto</a:t>
            </a:r>
            <a:r>
              <a:rPr lang="en-US" sz="2000" smtClean="0">
                <a:latin typeface="Courier New" panose="02070309020205020404" pitchFamily="49" charset="0"/>
                <a:cs typeface="Courier New" panose="02070309020205020404" pitchFamily="49" charset="0"/>
              </a:rPr>
              <a:t>;</a:t>
            </a:r>
          </a:p>
          <a:p>
            <a:r>
              <a:rPr lang="en-AU" sz="2000" smtClean="0">
                <a:latin typeface="Courier New" panose="02070309020205020404" pitchFamily="49" charset="0"/>
                <a:cs typeface="Courier New" panose="02070309020205020404" pitchFamily="49" charset="0"/>
              </a:rPr>
              <a:t>}</a:t>
            </a:r>
            <a:endParaRPr lang="en-AU" sz="2000">
              <a:latin typeface="Courier New" panose="02070309020205020404" pitchFamily="49" charset="0"/>
              <a:cs typeface="Courier New" panose="02070309020205020404" pitchFamily="49" charset="0"/>
            </a:endParaRPr>
          </a:p>
        </p:txBody>
      </p:sp>
      <p:sp>
        <p:nvSpPr>
          <p:cNvPr id="3" name="TextBox 2"/>
          <p:cNvSpPr txBox="1"/>
          <p:nvPr/>
        </p:nvSpPr>
        <p:spPr>
          <a:xfrm flipH="1">
            <a:off x="720000" y="535577"/>
            <a:ext cx="10822579" cy="646331"/>
          </a:xfrm>
          <a:prstGeom prst="rect">
            <a:avLst/>
          </a:prstGeom>
          <a:noFill/>
        </p:spPr>
        <p:txBody>
          <a:bodyPr wrap="square" rtlCol="0">
            <a:spAutoFit/>
          </a:bodyPr>
          <a:lstStyle/>
          <a:p>
            <a:r>
              <a:rPr lang="en-AU" sz="3600" smtClean="0"/>
              <a:t>Make underlines prettier with skip-ink</a:t>
            </a:r>
            <a:endParaRPr lang="en-AU" sz="360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6250" y="3227477"/>
            <a:ext cx="11239500" cy="3105150"/>
          </a:xfrm>
          <a:prstGeom prst="rect">
            <a:avLst/>
          </a:prstGeom>
        </p:spPr>
      </p:pic>
    </p:spTree>
    <p:extLst>
      <p:ext uri="{BB962C8B-B14F-4D97-AF65-F5344CB8AC3E}">
        <p14:creationId xmlns:p14="http://schemas.microsoft.com/office/powerpoint/2010/main" val="166625921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665486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3789ACE">
            <a:hlinkClick r:id="" action="ppaction://media"/>
          </p:cNvPr>
          <p:cNvPicPr>
            <a:picLocks noChangeAspect="1"/>
          </p:cNvPicPr>
          <p:nvPr>
            <a:videoFile r:link="rId1"/>
            <p:extLst>
              <p:ext uri="{DAA4B4D4-6D71-4841-9C94-3DE7FCFB9230}">
                <p14:media xmlns:p14="http://schemas.microsoft.com/office/powerpoint/2010/main" r:embed="rId2">
                  <p14:trim end="9000"/>
                </p14:media>
              </p:ext>
            </p:extLst>
          </p:nvPr>
        </p:nvPicPr>
        <p:blipFill>
          <a:blip r:embed="rId5"/>
          <a:stretch>
            <a:fillRect/>
          </a:stretch>
        </p:blipFill>
        <p:spPr>
          <a:xfrm>
            <a:off x="7938" y="0"/>
            <a:ext cx="12176125" cy="6858000"/>
          </a:xfrm>
          <a:prstGeom prst="rect">
            <a:avLst/>
          </a:prstGeom>
        </p:spPr>
      </p:pic>
    </p:spTree>
    <p:extLst>
      <p:ext uri="{BB962C8B-B14F-4D97-AF65-F5344CB8AC3E}">
        <p14:creationId xmlns:p14="http://schemas.microsoft.com/office/powerpoint/2010/main" val="3932326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0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314E5F6">
            <a:hlinkClick r:id="" action="ppaction://media"/>
          </p:cNvPr>
          <p:cNvPicPr>
            <a:picLocks noChangeAspect="1"/>
          </p:cNvPicPr>
          <p:nvPr>
            <a:videoFile r:link="rId1"/>
            <p:extLst>
              <p:ext uri="{DAA4B4D4-6D71-4841-9C94-3DE7FCFB9230}">
                <p14:media xmlns:p14="http://schemas.microsoft.com/office/powerpoint/2010/main" r:embed="rId2">
                  <p14:trim end="1600"/>
                </p14:media>
              </p:ext>
            </p:extLst>
          </p:nvPr>
        </p:nvPicPr>
        <p:blipFill>
          <a:blip r:embed="rId5"/>
          <a:stretch>
            <a:fillRect/>
          </a:stretch>
        </p:blipFill>
        <p:spPr>
          <a:xfrm>
            <a:off x="0" y="4763"/>
            <a:ext cx="12192000" cy="6846887"/>
          </a:xfrm>
          <a:prstGeom prst="rect">
            <a:avLst/>
          </a:prstGeom>
        </p:spPr>
      </p:pic>
    </p:spTree>
    <p:extLst>
      <p:ext uri="{BB962C8B-B14F-4D97-AF65-F5344CB8AC3E}">
        <p14:creationId xmlns:p14="http://schemas.microsoft.com/office/powerpoint/2010/main" val="2864446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4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5702627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927250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p:cNvSpPr/>
          <p:nvPr/>
        </p:nvSpPr>
        <p:spPr>
          <a:xfrm>
            <a:off x="720000" y="1440000"/>
            <a:ext cx="6435635" cy="2246769"/>
          </a:xfrm>
          <a:prstGeom prst="rect">
            <a:avLst/>
          </a:prstGeom>
        </p:spPr>
        <p:txBody>
          <a:bodyPr wrap="square">
            <a:spAutoFit/>
          </a:bodyPr>
          <a:lstStyle/>
          <a:p>
            <a:r>
              <a:rPr lang="en-AU" sz="2000" smtClean="0">
                <a:solidFill>
                  <a:srgbClr val="C00000"/>
                </a:solidFill>
                <a:latin typeface="Courier New" panose="02070309020205020404" pitchFamily="49" charset="0"/>
                <a:cs typeface="Courier New" panose="02070309020205020404" pitchFamily="49" charset="0"/>
              </a:rPr>
              <a:t>input</a:t>
            </a:r>
            <a:r>
              <a:rPr lang="en-AU" sz="2000" smtClean="0">
                <a:latin typeface="Courier New" panose="02070309020205020404" pitchFamily="49" charset="0"/>
                <a:cs typeface="Courier New" panose="02070309020205020404" pitchFamily="49" charset="0"/>
              </a:rPr>
              <a:t>,</a:t>
            </a:r>
          </a:p>
          <a:p>
            <a:r>
              <a:rPr lang="en-AU" sz="2000" smtClean="0">
                <a:solidFill>
                  <a:srgbClr val="C00000"/>
                </a:solidFill>
                <a:latin typeface="Courier New" panose="02070309020205020404" pitchFamily="49" charset="0"/>
                <a:cs typeface="Courier New" panose="02070309020205020404" pitchFamily="49" charset="0"/>
              </a:rPr>
              <a:t>button</a:t>
            </a:r>
            <a:r>
              <a:rPr lang="en-AU" sz="2000" smtClean="0">
                <a:latin typeface="Courier New" panose="02070309020205020404" pitchFamily="49" charset="0"/>
                <a:cs typeface="Courier New" panose="02070309020205020404" pitchFamily="49" charset="0"/>
              </a:rPr>
              <a:t>,</a:t>
            </a:r>
          </a:p>
          <a:p>
            <a:r>
              <a:rPr lang="en-AU" sz="2000" smtClean="0">
                <a:solidFill>
                  <a:schemeClr val="accent1">
                    <a:lumMod val="75000"/>
                  </a:schemeClr>
                </a:solidFill>
                <a:latin typeface="Courier New" panose="02070309020205020404" pitchFamily="49" charset="0"/>
                <a:cs typeface="Courier New" panose="02070309020205020404" pitchFamily="49" charset="0"/>
              </a:rPr>
              <a:t>#modal-container</a:t>
            </a:r>
            <a:r>
              <a:rPr lang="en-AU" sz="2000" smtClean="0">
                <a:latin typeface="Courier New" panose="02070309020205020404" pitchFamily="49" charset="0"/>
                <a:cs typeface="Courier New" panose="02070309020205020404" pitchFamily="49" charset="0"/>
              </a:rPr>
              <a:t>,</a:t>
            </a:r>
          </a:p>
          <a:p>
            <a:r>
              <a:rPr lang="en-AU" sz="2000" smtClean="0">
                <a:solidFill>
                  <a:schemeClr val="accent4">
                    <a:lumMod val="50000"/>
                  </a:schemeClr>
                </a:solidFill>
                <a:latin typeface="Courier New" panose="02070309020205020404" pitchFamily="49" charset="0"/>
                <a:cs typeface="Courier New" panose="02070309020205020404" pitchFamily="49" charset="0"/>
              </a:rPr>
              <a:t>.modal-close</a:t>
            </a:r>
            <a:r>
              <a:rPr lang="en-AU" sz="2000" smtClean="0">
                <a:latin typeface="Courier New" panose="02070309020205020404" pitchFamily="49" charset="0"/>
                <a:cs typeface="Courier New" panose="02070309020205020404" pitchFamily="49" charset="0"/>
              </a:rPr>
              <a:t>,</a:t>
            </a:r>
          </a:p>
          <a:p>
            <a:r>
              <a:rPr lang="en-AU" sz="2000" smtClean="0">
                <a:solidFill>
                  <a:schemeClr val="accent4">
                    <a:lumMod val="50000"/>
                  </a:schemeClr>
                </a:solidFill>
                <a:latin typeface="Courier New" panose="02070309020205020404" pitchFamily="49" charset="0"/>
                <a:cs typeface="Courier New" panose="02070309020205020404" pitchFamily="49" charset="0"/>
              </a:rPr>
              <a:t>.nav-store</a:t>
            </a:r>
            <a:r>
              <a:rPr lang="en-AU" sz="2000" smtClean="0">
                <a:solidFill>
                  <a:srgbClr val="C00000"/>
                </a:solidFill>
                <a:latin typeface="Courier New" panose="02070309020205020404" pitchFamily="49" charset="0"/>
                <a:cs typeface="Courier New" panose="02070309020205020404" pitchFamily="49" charset="0"/>
              </a:rPr>
              <a:t> a</a:t>
            </a:r>
            <a:r>
              <a:rPr lang="en-AU" sz="2000" smtClean="0">
                <a:solidFill>
                  <a:srgbClr val="7030A0"/>
                </a:solidFill>
                <a:latin typeface="Courier New" panose="02070309020205020404" pitchFamily="49" charset="0"/>
                <a:cs typeface="Courier New" panose="02070309020205020404" pitchFamily="49" charset="0"/>
              </a:rPr>
              <a:t>[</a:t>
            </a:r>
            <a:r>
              <a:rPr lang="en-AU" sz="2000" smtClean="0">
                <a:solidFill>
                  <a:schemeClr val="accent4">
                    <a:lumMod val="50000"/>
                  </a:schemeClr>
                </a:solidFill>
                <a:latin typeface="Courier New" panose="02070309020205020404" pitchFamily="49" charset="0"/>
                <a:cs typeface="Courier New" panose="02070309020205020404" pitchFamily="49" charset="0"/>
              </a:rPr>
              <a:t>aria-current</a:t>
            </a:r>
            <a:r>
              <a:rPr lang="en-AU" sz="2000" smtClean="0">
                <a:solidFill>
                  <a:srgbClr val="C00000"/>
                </a:solidFill>
                <a:latin typeface="Courier New" panose="02070309020205020404" pitchFamily="49" charset="0"/>
                <a:cs typeface="Courier New" panose="02070309020205020404" pitchFamily="49" charset="0"/>
              </a:rPr>
              <a:t>=</a:t>
            </a:r>
            <a:r>
              <a:rPr lang="en-AU" sz="2000" smtClean="0">
                <a:solidFill>
                  <a:schemeClr val="accent6"/>
                </a:solidFill>
                <a:latin typeface="Courier New" panose="02070309020205020404" pitchFamily="49" charset="0"/>
                <a:cs typeface="Courier New" panose="02070309020205020404" pitchFamily="49" charset="0"/>
              </a:rPr>
              <a:t>“page”</a:t>
            </a:r>
            <a:r>
              <a:rPr lang="en-AU" sz="2000" smtClean="0">
                <a:solidFill>
                  <a:srgbClr val="7030A0"/>
                </a:solidFill>
                <a:latin typeface="Courier New" panose="02070309020205020404" pitchFamily="49" charset="0"/>
                <a:cs typeface="Courier New" panose="02070309020205020404" pitchFamily="49" charset="0"/>
              </a:rPr>
              <a:t>]</a:t>
            </a:r>
            <a:r>
              <a:rPr lang="en-AU" sz="2000" smtClean="0">
                <a:solidFill>
                  <a:srgbClr val="C00000"/>
                </a:solidFill>
                <a:latin typeface="Courier New" panose="02070309020205020404" pitchFamily="49" charset="0"/>
                <a:cs typeface="Courier New" panose="02070309020205020404" pitchFamily="49" charset="0"/>
              </a:rPr>
              <a:t> </a:t>
            </a:r>
            <a:r>
              <a:rPr lang="en-AU" sz="2000" smtClean="0">
                <a:latin typeface="Courier New" panose="02070309020205020404" pitchFamily="49" charset="0"/>
                <a:cs typeface="Courier New" panose="02070309020205020404" pitchFamily="49" charset="0"/>
              </a:rPr>
              <a:t>{</a:t>
            </a:r>
          </a:p>
          <a:p>
            <a:r>
              <a:rPr lang="en-AU" sz="2000" smtClean="0">
                <a:latin typeface="Courier New" panose="02070309020205020404" pitchFamily="49" charset="0"/>
                <a:cs typeface="Courier New" panose="02070309020205020404" pitchFamily="49" charset="0"/>
              </a:rPr>
              <a:t>  border: </a:t>
            </a:r>
            <a:r>
              <a:rPr lang="en-AU" sz="2000" smtClean="0">
                <a:solidFill>
                  <a:schemeClr val="accent4">
                    <a:lumMod val="50000"/>
                  </a:schemeClr>
                </a:solidFill>
                <a:latin typeface="Courier New" panose="02070309020205020404" pitchFamily="49" charset="0"/>
                <a:cs typeface="Courier New" panose="02070309020205020404" pitchFamily="49" charset="0"/>
              </a:rPr>
              <a:t>1px</a:t>
            </a:r>
            <a:r>
              <a:rPr lang="en-AU" sz="2000" smtClean="0">
                <a:latin typeface="Courier New" panose="02070309020205020404" pitchFamily="49" charset="0"/>
                <a:cs typeface="Courier New" panose="02070309020205020404" pitchFamily="49" charset="0"/>
              </a:rPr>
              <a:t> solid transparent;</a:t>
            </a:r>
          </a:p>
          <a:p>
            <a:r>
              <a:rPr lang="en-AU" sz="2000">
                <a:latin typeface="Courier New" panose="02070309020205020404" pitchFamily="49" charset="0"/>
                <a:cs typeface="Courier New" panose="02070309020205020404" pitchFamily="49" charset="0"/>
              </a:rPr>
              <a:t>}</a:t>
            </a:r>
          </a:p>
        </p:txBody>
      </p:sp>
      <p:sp>
        <p:nvSpPr>
          <p:cNvPr id="3" name="TextBox 2"/>
          <p:cNvSpPr txBox="1"/>
          <p:nvPr/>
        </p:nvSpPr>
        <p:spPr>
          <a:xfrm flipH="1">
            <a:off x="720000" y="535577"/>
            <a:ext cx="10822579" cy="646331"/>
          </a:xfrm>
          <a:prstGeom prst="rect">
            <a:avLst/>
          </a:prstGeom>
          <a:noFill/>
        </p:spPr>
        <p:txBody>
          <a:bodyPr wrap="square" rtlCol="0">
            <a:spAutoFit/>
          </a:bodyPr>
          <a:lstStyle/>
          <a:p>
            <a:r>
              <a:rPr lang="en-AU" sz="3600" smtClean="0"/>
              <a:t>Add borders for high-contrast modes</a:t>
            </a:r>
            <a:endParaRPr lang="en-AU" sz="3600"/>
          </a:p>
        </p:txBody>
      </p:sp>
    </p:spTree>
    <p:extLst>
      <p:ext uri="{BB962C8B-B14F-4D97-AF65-F5344CB8AC3E}">
        <p14:creationId xmlns:p14="http://schemas.microsoft.com/office/powerpoint/2010/main" val="319048772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9937779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049075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67185" y="0"/>
            <a:ext cx="7257629" cy="6858000"/>
          </a:xfrm>
          <a:prstGeom prst="rect">
            <a:avLst/>
          </a:prstGeom>
        </p:spPr>
      </p:pic>
    </p:spTree>
    <p:extLst>
      <p:ext uri="{BB962C8B-B14F-4D97-AF65-F5344CB8AC3E}">
        <p14:creationId xmlns:p14="http://schemas.microsoft.com/office/powerpoint/2010/main" val="150302147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9"/>
          <p:cNvSpPr txBox="1">
            <a:spLocks/>
          </p:cNvSpPr>
          <p:nvPr/>
        </p:nvSpPr>
        <p:spPr>
          <a:xfrm>
            <a:off x="3151909" y="1955960"/>
            <a:ext cx="5888182" cy="957057"/>
          </a:xfrm>
          <a:prstGeom prst="rect">
            <a:avLst/>
          </a:prstGeom>
        </p:spPr>
        <p:txBody>
          <a:bodyPr vert="horz" lIns="91440" tIns="45720" rIns="91440" bIns="45720" rtlCol="0" anchor="t">
            <a:normAutofit/>
          </a:bodyPr>
          <a:lstStyle>
            <a:lvl1pPr algn="ctr" defTabSz="914400" rtl="0" eaLnBrk="1" latinLnBrk="0" hangingPunct="1">
              <a:lnSpc>
                <a:spcPct val="90000"/>
              </a:lnSpc>
              <a:spcBef>
                <a:spcPct val="0"/>
              </a:spcBef>
              <a:buNone/>
              <a:defRPr sz="5400" b="1" i="0" kern="1200" cap="all" baseline="0">
                <a:solidFill>
                  <a:srgbClr val="22232F"/>
                </a:solidFill>
                <a:latin typeface="Arial Black" charset="0"/>
                <a:ea typeface="Arial Black" charset="0"/>
                <a:cs typeface="Arial Black"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5400" b="1" i="0" u="none" strike="noStrike" kern="1200" cap="all" spc="0" normalizeH="0" baseline="0" noProof="0" smtClean="0">
                <a:ln>
                  <a:noFill/>
                </a:ln>
                <a:solidFill>
                  <a:srgbClr val="22232F"/>
                </a:solidFill>
                <a:effectLst/>
                <a:uLnTx/>
                <a:uFillTx/>
                <a:latin typeface="Arial Black" charset="0"/>
              </a:rPr>
              <a:t>Thankyou</a:t>
            </a:r>
          </a:p>
        </p:txBody>
      </p:sp>
      <p:pic>
        <p:nvPicPr>
          <p:cNvPr id="5" name="Picture 4" descr="Level Access Logo" title="Level Access logo"/>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857029" y="429340"/>
            <a:ext cx="2477943" cy="1097280"/>
          </a:xfrm>
          <a:prstGeom prst="rect">
            <a:avLst/>
          </a:prstGeom>
        </p:spPr>
      </p:pic>
      <p:sp>
        <p:nvSpPr>
          <p:cNvPr id="6" name="Subtitle 10"/>
          <p:cNvSpPr txBox="1">
            <a:spLocks/>
          </p:cNvSpPr>
          <p:nvPr/>
        </p:nvSpPr>
        <p:spPr>
          <a:xfrm>
            <a:off x="3151909" y="3423387"/>
            <a:ext cx="5888182" cy="2003472"/>
          </a:xfrm>
          <a:prstGeom prst="rect">
            <a:avLst/>
          </a:prstGeom>
        </p:spPr>
        <p:txBody>
          <a:bodyPr vert="horz" lIns="91440" tIns="45720" rIns="91440" bIns="45720" rtlCol="0">
            <a:normAutofit fontScale="92500"/>
          </a:bodyPr>
          <a:lstStyle>
            <a:lvl1pPr marL="0" indent="0" algn="ctr" defTabSz="914400" rtl="0" eaLnBrk="1" latinLnBrk="0" hangingPunct="1">
              <a:lnSpc>
                <a:spcPct val="90000"/>
              </a:lnSpc>
              <a:spcBef>
                <a:spcPts val="1000"/>
              </a:spcBef>
              <a:buClr>
                <a:srgbClr val="3359EC"/>
              </a:buClr>
              <a:buFont typeface="Arial" charset="0"/>
              <a:buNone/>
              <a:defRPr sz="2400" b="0" i="0" kern="1200">
                <a:solidFill>
                  <a:srgbClr val="323232"/>
                </a:solidFill>
                <a:latin typeface="Arial" charset="0"/>
                <a:ea typeface="Arial" charset="0"/>
                <a:cs typeface="Arial" charset="0"/>
              </a:defRPr>
            </a:lvl1pPr>
            <a:lvl2pPr marL="457200" indent="0" algn="ctr" defTabSz="914400" rtl="0" eaLnBrk="1" latinLnBrk="0" hangingPunct="1">
              <a:lnSpc>
                <a:spcPct val="90000"/>
              </a:lnSpc>
              <a:spcBef>
                <a:spcPts val="500"/>
              </a:spcBef>
              <a:buClr>
                <a:srgbClr val="3359EC"/>
              </a:buClr>
              <a:buFont typeface="Arial" charset="0"/>
              <a:buNone/>
              <a:defRPr sz="2000" kern="1200">
                <a:solidFill>
                  <a:srgbClr val="323232"/>
                </a:solidFill>
                <a:latin typeface="Arial" charset="0"/>
                <a:ea typeface="Arial" charset="0"/>
                <a:cs typeface="Arial" charset="0"/>
              </a:defRPr>
            </a:lvl2pPr>
            <a:lvl3pPr marL="914400" indent="0" algn="ctr" defTabSz="914400" rtl="0" eaLnBrk="1" latinLnBrk="0" hangingPunct="1">
              <a:lnSpc>
                <a:spcPct val="90000"/>
              </a:lnSpc>
              <a:spcBef>
                <a:spcPts val="500"/>
              </a:spcBef>
              <a:buClr>
                <a:srgbClr val="3359EC"/>
              </a:buClr>
              <a:buFont typeface="Arial" charset="0"/>
              <a:buNone/>
              <a:defRPr sz="1800" kern="1200">
                <a:solidFill>
                  <a:srgbClr val="323232"/>
                </a:solidFill>
                <a:latin typeface="Arial" charset="0"/>
                <a:ea typeface="Arial" charset="0"/>
                <a:cs typeface="Arial" charset="0"/>
              </a:defRPr>
            </a:lvl3pPr>
            <a:lvl4pPr marL="1371600" indent="0" algn="ctr" defTabSz="914400" rtl="0" eaLnBrk="1" latinLnBrk="0" hangingPunct="1">
              <a:lnSpc>
                <a:spcPct val="90000"/>
              </a:lnSpc>
              <a:spcBef>
                <a:spcPts val="500"/>
              </a:spcBef>
              <a:buClr>
                <a:srgbClr val="3359EC"/>
              </a:buClr>
              <a:buFont typeface="Arial" charset="0"/>
              <a:buNone/>
              <a:defRPr sz="1600" kern="1200">
                <a:solidFill>
                  <a:srgbClr val="323232"/>
                </a:solidFill>
                <a:latin typeface="Arial" charset="0"/>
                <a:ea typeface="Arial" charset="0"/>
                <a:cs typeface="Arial" charset="0"/>
              </a:defRPr>
            </a:lvl4pPr>
            <a:lvl5pPr marL="1828800" indent="0" algn="ctr" defTabSz="914400" rtl="0" eaLnBrk="1" latinLnBrk="0" hangingPunct="1">
              <a:lnSpc>
                <a:spcPct val="90000"/>
              </a:lnSpc>
              <a:spcBef>
                <a:spcPts val="500"/>
              </a:spcBef>
              <a:buClr>
                <a:srgbClr val="3359EC"/>
              </a:buClr>
              <a:buFont typeface="Arial" charset="0"/>
              <a:buNone/>
              <a:defRPr sz="1600" kern="1200">
                <a:solidFill>
                  <a:srgbClr val="323232"/>
                </a:solidFill>
                <a:latin typeface="Arial" charset="0"/>
                <a:ea typeface="Arial" charset="0"/>
                <a:cs typeface="Arial" charset="0"/>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120000"/>
              </a:lnSpc>
              <a:spcBef>
                <a:spcPts val="1000"/>
              </a:spcBef>
              <a:spcAft>
                <a:spcPts val="0"/>
              </a:spcAft>
              <a:buClr>
                <a:srgbClr val="3359EC"/>
              </a:buClr>
              <a:buSzTx/>
              <a:buFont typeface="Arial" charset="0"/>
              <a:buNone/>
              <a:tabLst/>
              <a:defRPr/>
            </a:pPr>
            <a:r>
              <a:rPr kumimoji="0" lang="en-US" sz="2400" b="0" i="0" u="none" strike="noStrike" kern="1200" cap="none" spc="0" normalizeH="0" noProof="0" smtClean="0">
                <a:ln>
                  <a:noFill/>
                </a:ln>
                <a:solidFill>
                  <a:srgbClr val="323232"/>
                </a:solidFill>
                <a:effectLst/>
                <a:uLnTx/>
                <a:uFillTx/>
                <a:latin typeface="Arial" charset="0"/>
                <a:cs typeface="Arial" charset="0"/>
              </a:rPr>
              <a:t>Notes and demo:</a:t>
            </a:r>
            <a:br>
              <a:rPr kumimoji="0" lang="en-US" sz="2400" b="0" i="0" u="none" strike="noStrike" kern="1200" cap="none" spc="0" normalizeH="0" noProof="0" smtClean="0">
                <a:ln>
                  <a:noFill/>
                </a:ln>
                <a:solidFill>
                  <a:srgbClr val="323232"/>
                </a:solidFill>
                <a:effectLst/>
                <a:uLnTx/>
                <a:uFillTx/>
                <a:latin typeface="Arial" charset="0"/>
                <a:cs typeface="Arial" charset="0"/>
              </a:rPr>
            </a:br>
            <a:r>
              <a:rPr lang="en-US" smtClean="0">
                <a:hlinkClick r:id="rId4"/>
              </a:rPr>
              <a:t>www.juliegrundy.id.au/links/low-vis/notes.html</a:t>
            </a:r>
            <a:r>
              <a:rPr lang="en-US" smtClean="0"/>
              <a:t> </a:t>
            </a:r>
            <a:r>
              <a:rPr kumimoji="0" lang="en-US" sz="2400" b="0" i="0" u="none" strike="noStrike" kern="1200" cap="none" spc="0" normalizeH="0" noProof="0" smtClean="0">
                <a:ln>
                  <a:noFill/>
                </a:ln>
                <a:solidFill>
                  <a:srgbClr val="323232"/>
                </a:solidFill>
                <a:effectLst/>
                <a:uLnTx/>
                <a:uFillTx/>
                <a:latin typeface="Arial" charset="0"/>
                <a:cs typeface="Arial" charset="0"/>
              </a:rPr>
              <a:t> </a:t>
            </a:r>
          </a:p>
          <a:p>
            <a:pPr marL="0" marR="0" lvl="0" indent="0" algn="ctr" defTabSz="914400" rtl="0" eaLnBrk="1" fontAlgn="auto" latinLnBrk="0" hangingPunct="1">
              <a:lnSpc>
                <a:spcPct val="120000"/>
              </a:lnSpc>
              <a:spcBef>
                <a:spcPts val="1000"/>
              </a:spcBef>
              <a:spcAft>
                <a:spcPts val="0"/>
              </a:spcAft>
              <a:buClr>
                <a:srgbClr val="3359EC"/>
              </a:buClr>
              <a:buSzTx/>
              <a:buFont typeface="Arial" charset="0"/>
              <a:buNone/>
              <a:tabLst/>
              <a:defRPr/>
            </a:pPr>
            <a:r>
              <a:rPr kumimoji="0" lang="en-US" sz="2400" b="0" i="0" u="none" strike="noStrike" kern="1200" cap="none" spc="0" normalizeH="0" noProof="0" smtClean="0">
                <a:ln>
                  <a:noFill/>
                </a:ln>
                <a:solidFill>
                  <a:srgbClr val="323232"/>
                </a:solidFill>
                <a:effectLst/>
                <a:uLnTx/>
                <a:uFillTx/>
                <a:latin typeface="Arial" charset="0"/>
                <a:cs typeface="Arial" charset="0"/>
              </a:rPr>
              <a:t>Julie Grundy</a:t>
            </a:r>
            <a:br>
              <a:rPr kumimoji="0" lang="en-US" sz="2400" b="0" i="0" u="none" strike="noStrike" kern="1200" cap="none" spc="0" normalizeH="0" noProof="0" smtClean="0">
                <a:ln>
                  <a:noFill/>
                </a:ln>
                <a:solidFill>
                  <a:srgbClr val="323232"/>
                </a:solidFill>
                <a:effectLst/>
                <a:uLnTx/>
                <a:uFillTx/>
                <a:latin typeface="Arial" charset="0"/>
                <a:cs typeface="Arial" charset="0"/>
              </a:rPr>
            </a:br>
            <a:r>
              <a:rPr kumimoji="0" lang="en-US" sz="2400" b="0" i="0" u="none" strike="noStrike" kern="1200" cap="none" spc="0" normalizeH="0" noProof="0" smtClean="0">
                <a:ln>
                  <a:noFill/>
                </a:ln>
                <a:solidFill>
                  <a:srgbClr val="323232"/>
                </a:solidFill>
                <a:effectLst/>
                <a:uLnTx/>
                <a:uFillTx/>
                <a:latin typeface="Arial" charset="0"/>
                <a:cs typeface="Arial" charset="0"/>
              </a:rPr>
              <a:t>@stringy</a:t>
            </a:r>
            <a:endParaRPr kumimoji="0" lang="en-US" sz="2400" b="0" i="0" u="none" strike="noStrike" kern="1200" cap="none" spc="0" normalizeH="0" baseline="0" noProof="0" dirty="0">
              <a:ln>
                <a:noFill/>
              </a:ln>
              <a:solidFill>
                <a:srgbClr val="323232"/>
              </a:solidFill>
              <a:effectLst/>
              <a:uLnTx/>
              <a:uFillTx/>
              <a:latin typeface="Arial" charset="0"/>
              <a:cs typeface="Arial" charset="0"/>
            </a:endParaRPr>
          </a:p>
        </p:txBody>
      </p:sp>
    </p:spTree>
    <p:extLst>
      <p:ext uri="{BB962C8B-B14F-4D97-AF65-F5344CB8AC3E}">
        <p14:creationId xmlns:p14="http://schemas.microsoft.com/office/powerpoint/2010/main" val="108342212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4215078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6293182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F38AD8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9525" y="0"/>
            <a:ext cx="12172950" cy="6858000"/>
          </a:xfrm>
          <a:prstGeom prst="rect">
            <a:avLst/>
          </a:prstGeom>
        </p:spPr>
      </p:pic>
    </p:spTree>
    <p:extLst>
      <p:ext uri="{BB962C8B-B14F-4D97-AF65-F5344CB8AC3E}">
        <p14:creationId xmlns:p14="http://schemas.microsoft.com/office/powerpoint/2010/main" val="3245224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7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p:cNvSpPr/>
          <p:nvPr/>
        </p:nvSpPr>
        <p:spPr>
          <a:xfrm>
            <a:off x="720000" y="1440000"/>
            <a:ext cx="6435635" cy="5016758"/>
          </a:xfrm>
          <a:prstGeom prst="rect">
            <a:avLst/>
          </a:prstGeom>
        </p:spPr>
        <p:txBody>
          <a:bodyPr wrap="square">
            <a:spAutoFit/>
          </a:bodyPr>
          <a:lstStyle/>
          <a:p>
            <a:r>
              <a:rPr lang="en-AU" sz="2000">
                <a:solidFill>
                  <a:srgbClr val="7030A0"/>
                </a:solidFill>
                <a:latin typeface="Courier New" panose="02070309020205020404" pitchFamily="49" charset="0"/>
                <a:cs typeface="Courier New" panose="02070309020205020404" pitchFamily="49" charset="0"/>
              </a:rPr>
              <a:t>@</a:t>
            </a:r>
            <a:r>
              <a:rPr lang="en-AU" sz="2000" smtClean="0">
                <a:solidFill>
                  <a:srgbClr val="7030A0"/>
                </a:solidFill>
                <a:latin typeface="Courier New" panose="02070309020205020404" pitchFamily="49" charset="0"/>
                <a:cs typeface="Courier New" panose="02070309020205020404" pitchFamily="49" charset="0"/>
              </a:rPr>
              <a:t>media</a:t>
            </a:r>
            <a:r>
              <a:rPr lang="en-AU" sz="2000" smtClean="0">
                <a:latin typeface="Courier New" panose="02070309020205020404" pitchFamily="49" charset="0"/>
                <a:cs typeface="Courier New" panose="02070309020205020404" pitchFamily="49" charset="0"/>
              </a:rPr>
              <a:t> </a:t>
            </a:r>
            <a:r>
              <a:rPr lang="en-AU" sz="2000">
                <a:latin typeface="Courier New" panose="02070309020205020404" pitchFamily="49" charset="0"/>
                <a:cs typeface="Courier New" panose="02070309020205020404" pitchFamily="49" charset="0"/>
              </a:rPr>
              <a:t>(min-width: </a:t>
            </a:r>
            <a:r>
              <a:rPr lang="en-AU" sz="2000">
                <a:solidFill>
                  <a:schemeClr val="accent4">
                    <a:lumMod val="50000"/>
                  </a:schemeClr>
                </a:solidFill>
                <a:latin typeface="Courier New" panose="02070309020205020404" pitchFamily="49" charset="0"/>
                <a:cs typeface="Courier New" panose="02070309020205020404" pitchFamily="49" charset="0"/>
              </a:rPr>
              <a:t>60em</a:t>
            </a:r>
            <a:r>
              <a:rPr lang="en-AU" sz="2000">
                <a:latin typeface="Courier New" panose="02070309020205020404" pitchFamily="49" charset="0"/>
                <a:cs typeface="Courier New" panose="02070309020205020404" pitchFamily="49" charset="0"/>
              </a:rPr>
              <a:t>) {</a:t>
            </a:r>
          </a:p>
          <a:p>
            <a:r>
              <a:rPr lang="en-AU" sz="2000">
                <a:latin typeface="Courier New" panose="02070309020205020404" pitchFamily="49" charset="0"/>
                <a:cs typeface="Courier New" panose="02070309020205020404" pitchFamily="49" charset="0"/>
              </a:rPr>
              <a:t>  </a:t>
            </a:r>
            <a:r>
              <a:rPr lang="en-AU" sz="2000">
                <a:solidFill>
                  <a:srgbClr val="C00000"/>
                </a:solidFill>
                <a:latin typeface="Courier New" panose="02070309020205020404" pitchFamily="49" charset="0"/>
                <a:cs typeface="Courier New" panose="02070309020205020404" pitchFamily="49" charset="0"/>
              </a:rPr>
              <a:t>header</a:t>
            </a:r>
            <a:r>
              <a:rPr lang="en-AU" sz="2000">
                <a:latin typeface="Courier New" panose="02070309020205020404" pitchFamily="49" charset="0"/>
                <a:cs typeface="Courier New" panose="02070309020205020404" pitchFamily="49" charset="0"/>
              </a:rPr>
              <a:t> {</a:t>
            </a:r>
          </a:p>
          <a:p>
            <a:r>
              <a:rPr lang="en-AU" sz="2000">
                <a:latin typeface="Courier New" panose="02070309020205020404" pitchFamily="49" charset="0"/>
                <a:cs typeface="Courier New" panose="02070309020205020404" pitchFamily="49" charset="0"/>
              </a:rPr>
              <a:t>    display: flex;</a:t>
            </a:r>
          </a:p>
          <a:p>
            <a:r>
              <a:rPr lang="en-AU" sz="2000">
                <a:latin typeface="Courier New" panose="02070309020205020404" pitchFamily="49" charset="0"/>
                <a:cs typeface="Courier New" panose="02070309020205020404" pitchFamily="49" charset="0"/>
              </a:rPr>
              <a:t>    text-align: left;</a:t>
            </a:r>
          </a:p>
          <a:p>
            <a:r>
              <a:rPr lang="en-AU" sz="2000">
                <a:latin typeface="Courier New" panose="02070309020205020404" pitchFamily="49" charset="0"/>
                <a:cs typeface="Courier New" panose="02070309020205020404" pitchFamily="49" charset="0"/>
              </a:rPr>
              <a:t>  }</a:t>
            </a:r>
          </a:p>
          <a:p>
            <a:r>
              <a:rPr lang="en-AU" sz="2000">
                <a:latin typeface="Courier New" panose="02070309020205020404" pitchFamily="49" charset="0"/>
                <a:cs typeface="Courier New" panose="02070309020205020404" pitchFamily="49" charset="0"/>
              </a:rPr>
              <a:t>  </a:t>
            </a:r>
            <a:r>
              <a:rPr lang="en-AU" sz="2000" err="1">
                <a:solidFill>
                  <a:srgbClr val="C00000"/>
                </a:solidFill>
                <a:latin typeface="Courier New" panose="02070309020205020404" pitchFamily="49" charset="0"/>
                <a:cs typeface="Courier New" panose="02070309020205020404" pitchFamily="49" charset="0"/>
              </a:rPr>
              <a:t>nav</a:t>
            </a:r>
            <a:r>
              <a:rPr lang="en-AU" sz="2000" err="1">
                <a:solidFill>
                  <a:schemeClr val="accent4">
                    <a:lumMod val="50000"/>
                  </a:schemeClr>
                </a:solidFill>
                <a:latin typeface="Courier New" panose="02070309020205020404" pitchFamily="49" charset="0"/>
                <a:cs typeface="Courier New" panose="02070309020205020404" pitchFamily="49" charset="0"/>
              </a:rPr>
              <a:t>.nav</a:t>
            </a:r>
            <a:r>
              <a:rPr lang="en-AU" sz="2000">
                <a:solidFill>
                  <a:schemeClr val="accent4">
                    <a:lumMod val="50000"/>
                  </a:schemeClr>
                </a:solidFill>
                <a:latin typeface="Courier New" panose="02070309020205020404" pitchFamily="49" charset="0"/>
                <a:cs typeface="Courier New" panose="02070309020205020404" pitchFamily="49" charset="0"/>
              </a:rPr>
              <a:t>-store</a:t>
            </a:r>
            <a:r>
              <a:rPr lang="en-AU" sz="2000">
                <a:latin typeface="Courier New" panose="02070309020205020404" pitchFamily="49" charset="0"/>
                <a:cs typeface="Courier New" panose="02070309020205020404" pitchFamily="49" charset="0"/>
              </a:rPr>
              <a:t> {</a:t>
            </a:r>
          </a:p>
          <a:p>
            <a:r>
              <a:rPr lang="en-AU" sz="2000">
                <a:latin typeface="Courier New" panose="02070309020205020404" pitchFamily="49" charset="0"/>
                <a:cs typeface="Courier New" panose="02070309020205020404" pitchFamily="49" charset="0"/>
              </a:rPr>
              <a:t>    text-align: left;</a:t>
            </a:r>
          </a:p>
          <a:p>
            <a:r>
              <a:rPr lang="en-AU" sz="2000">
                <a:latin typeface="Courier New" panose="02070309020205020404" pitchFamily="49" charset="0"/>
                <a:cs typeface="Courier New" panose="02070309020205020404" pitchFamily="49" charset="0"/>
              </a:rPr>
              <a:t>  }</a:t>
            </a:r>
          </a:p>
          <a:p>
            <a:r>
              <a:rPr lang="en-AU" sz="2000">
                <a:latin typeface="Courier New" panose="02070309020205020404" pitchFamily="49" charset="0"/>
                <a:cs typeface="Courier New" panose="02070309020205020404" pitchFamily="49" charset="0"/>
              </a:rPr>
              <a:t>  </a:t>
            </a:r>
            <a:r>
              <a:rPr lang="en-AU" sz="2000" err="1">
                <a:solidFill>
                  <a:srgbClr val="C00000"/>
                </a:solidFill>
                <a:latin typeface="Courier New" panose="02070309020205020404" pitchFamily="49" charset="0"/>
                <a:cs typeface="Courier New" panose="02070309020205020404" pitchFamily="49" charset="0"/>
              </a:rPr>
              <a:t>nav</a:t>
            </a:r>
            <a:r>
              <a:rPr lang="en-AU" sz="2000" err="1">
                <a:solidFill>
                  <a:schemeClr val="accent4">
                    <a:lumMod val="50000"/>
                  </a:schemeClr>
                </a:solidFill>
                <a:latin typeface="Courier New" panose="02070309020205020404" pitchFamily="49" charset="0"/>
                <a:cs typeface="Courier New" panose="02070309020205020404" pitchFamily="49" charset="0"/>
              </a:rPr>
              <a:t>.nav</a:t>
            </a:r>
            <a:r>
              <a:rPr lang="en-AU" sz="2000">
                <a:solidFill>
                  <a:schemeClr val="accent4">
                    <a:lumMod val="50000"/>
                  </a:schemeClr>
                </a:solidFill>
                <a:latin typeface="Courier New" panose="02070309020205020404" pitchFamily="49" charset="0"/>
                <a:cs typeface="Courier New" panose="02070309020205020404" pitchFamily="49" charset="0"/>
              </a:rPr>
              <a:t>-store</a:t>
            </a:r>
            <a:r>
              <a:rPr lang="en-AU" sz="2000">
                <a:latin typeface="Courier New" panose="02070309020205020404" pitchFamily="49" charset="0"/>
                <a:cs typeface="Courier New" panose="02070309020205020404" pitchFamily="49" charset="0"/>
              </a:rPr>
              <a:t> </a:t>
            </a:r>
            <a:r>
              <a:rPr lang="en-AU" sz="2000" err="1">
                <a:solidFill>
                  <a:srgbClr val="C00000"/>
                </a:solidFill>
                <a:latin typeface="Courier New" panose="02070309020205020404" pitchFamily="49" charset="0"/>
                <a:cs typeface="Courier New" panose="02070309020205020404" pitchFamily="49" charset="0"/>
              </a:rPr>
              <a:t>a</a:t>
            </a:r>
            <a:r>
              <a:rPr lang="en-AU" sz="2000" err="1">
                <a:solidFill>
                  <a:schemeClr val="accent1">
                    <a:lumMod val="75000"/>
                  </a:schemeClr>
                </a:solidFill>
                <a:latin typeface="Courier New" panose="02070309020205020404" pitchFamily="49" charset="0"/>
                <a:cs typeface="Courier New" panose="02070309020205020404" pitchFamily="49" charset="0"/>
              </a:rPr>
              <a:t>#store-mobile</a:t>
            </a:r>
            <a:r>
              <a:rPr lang="en-AU" sz="2000">
                <a:latin typeface="Courier New" panose="02070309020205020404" pitchFamily="49" charset="0"/>
                <a:cs typeface="Courier New" panose="02070309020205020404" pitchFamily="49" charset="0"/>
              </a:rPr>
              <a:t> {</a:t>
            </a:r>
          </a:p>
          <a:p>
            <a:r>
              <a:rPr lang="en-AU" sz="2000">
                <a:latin typeface="Courier New" panose="02070309020205020404" pitchFamily="49" charset="0"/>
                <a:cs typeface="Courier New" panose="02070309020205020404" pitchFamily="49" charset="0"/>
              </a:rPr>
              <a:t>    display: none;</a:t>
            </a:r>
          </a:p>
          <a:p>
            <a:r>
              <a:rPr lang="en-AU" sz="2000">
                <a:latin typeface="Courier New" panose="02070309020205020404" pitchFamily="49" charset="0"/>
                <a:cs typeface="Courier New" panose="02070309020205020404" pitchFamily="49" charset="0"/>
              </a:rPr>
              <a:t>  }</a:t>
            </a:r>
          </a:p>
          <a:p>
            <a:r>
              <a:rPr lang="en-AU" sz="2000">
                <a:latin typeface="Courier New" panose="02070309020205020404" pitchFamily="49" charset="0"/>
                <a:cs typeface="Courier New" panose="02070309020205020404" pitchFamily="49" charset="0"/>
              </a:rPr>
              <a:t>  </a:t>
            </a:r>
            <a:r>
              <a:rPr lang="en-AU" sz="2000" err="1">
                <a:solidFill>
                  <a:srgbClr val="C00000"/>
                </a:solidFill>
                <a:latin typeface="Courier New" panose="02070309020205020404" pitchFamily="49" charset="0"/>
                <a:cs typeface="Courier New" panose="02070309020205020404" pitchFamily="49" charset="0"/>
              </a:rPr>
              <a:t>nav</a:t>
            </a:r>
            <a:r>
              <a:rPr lang="en-AU" sz="2000" err="1">
                <a:solidFill>
                  <a:schemeClr val="accent4">
                    <a:lumMod val="50000"/>
                  </a:schemeClr>
                </a:solidFill>
                <a:latin typeface="Courier New" panose="02070309020205020404" pitchFamily="49" charset="0"/>
                <a:cs typeface="Courier New" panose="02070309020205020404" pitchFamily="49" charset="0"/>
              </a:rPr>
              <a:t>.nav</a:t>
            </a:r>
            <a:r>
              <a:rPr lang="en-AU" sz="2000">
                <a:solidFill>
                  <a:schemeClr val="accent4">
                    <a:lumMod val="50000"/>
                  </a:schemeClr>
                </a:solidFill>
                <a:latin typeface="Courier New" panose="02070309020205020404" pitchFamily="49" charset="0"/>
                <a:cs typeface="Courier New" panose="02070309020205020404" pitchFamily="49" charset="0"/>
              </a:rPr>
              <a:t>-store</a:t>
            </a:r>
            <a:r>
              <a:rPr lang="en-AU" sz="2000">
                <a:latin typeface="Courier New" panose="02070309020205020404" pitchFamily="49" charset="0"/>
                <a:cs typeface="Courier New" panose="02070309020205020404" pitchFamily="49" charset="0"/>
              </a:rPr>
              <a:t> </a:t>
            </a:r>
            <a:r>
              <a:rPr lang="en-AU" sz="2000" err="1">
                <a:solidFill>
                  <a:srgbClr val="C00000"/>
                </a:solidFill>
                <a:latin typeface="Courier New" panose="02070309020205020404" pitchFamily="49" charset="0"/>
                <a:cs typeface="Courier New" panose="02070309020205020404" pitchFamily="49" charset="0"/>
              </a:rPr>
              <a:t>ul</a:t>
            </a:r>
            <a:r>
              <a:rPr lang="en-AU" sz="2000">
                <a:latin typeface="Courier New" panose="02070309020205020404" pitchFamily="49" charset="0"/>
                <a:cs typeface="Courier New" panose="02070309020205020404" pitchFamily="49" charset="0"/>
              </a:rPr>
              <a:t> {</a:t>
            </a:r>
          </a:p>
          <a:p>
            <a:r>
              <a:rPr lang="en-AU" sz="2000">
                <a:latin typeface="Courier New" panose="02070309020205020404" pitchFamily="49" charset="0"/>
                <a:cs typeface="Courier New" panose="02070309020205020404" pitchFamily="49" charset="0"/>
              </a:rPr>
              <a:t>    display: block;</a:t>
            </a:r>
          </a:p>
          <a:p>
            <a:r>
              <a:rPr lang="en-AU" sz="2000">
                <a:latin typeface="Courier New" panose="02070309020205020404" pitchFamily="49" charset="0"/>
                <a:cs typeface="Courier New" panose="02070309020205020404" pitchFamily="49" charset="0"/>
              </a:rPr>
              <a:t>  </a:t>
            </a:r>
            <a:r>
              <a:rPr lang="en-AU" sz="2000" smtClean="0">
                <a:latin typeface="Courier New" panose="02070309020205020404" pitchFamily="49" charset="0"/>
                <a:cs typeface="Courier New" panose="02070309020205020404" pitchFamily="49" charset="0"/>
              </a:rPr>
              <a:t>}</a:t>
            </a:r>
          </a:p>
          <a:p>
            <a:r>
              <a:rPr lang="en-AU" sz="2000">
                <a:latin typeface="Courier New" panose="02070309020205020404" pitchFamily="49" charset="0"/>
                <a:cs typeface="Courier New" panose="02070309020205020404" pitchFamily="49" charset="0"/>
              </a:rPr>
              <a:t> </a:t>
            </a:r>
            <a:r>
              <a:rPr lang="en-AU" sz="2000" smtClean="0">
                <a:latin typeface="Courier New" panose="02070309020205020404" pitchFamily="49" charset="0"/>
                <a:cs typeface="Courier New" panose="02070309020205020404" pitchFamily="49" charset="0"/>
              </a:rPr>
              <a:t> </a:t>
            </a:r>
            <a:r>
              <a:rPr lang="en-AU" sz="2000" smtClean="0">
                <a:solidFill>
                  <a:schemeClr val="bg1">
                    <a:lumMod val="50000"/>
                  </a:schemeClr>
                </a:solidFill>
                <a:latin typeface="Courier New" panose="02070309020205020404" pitchFamily="49" charset="0"/>
                <a:cs typeface="Courier New" panose="02070309020205020404" pitchFamily="49" charset="0"/>
              </a:rPr>
              <a:t>/* </a:t>
            </a:r>
            <a:r>
              <a:rPr lang="en-AU" sz="2000" err="1" smtClean="0">
                <a:solidFill>
                  <a:schemeClr val="bg1">
                    <a:lumMod val="50000"/>
                  </a:schemeClr>
                </a:solidFill>
                <a:latin typeface="Courier New" panose="02070309020205020404" pitchFamily="49" charset="0"/>
                <a:cs typeface="Courier New" panose="02070309020205020404" pitchFamily="49" charset="0"/>
              </a:rPr>
              <a:t>etc</a:t>
            </a:r>
            <a:r>
              <a:rPr lang="en-AU" sz="2000" smtClean="0">
                <a:solidFill>
                  <a:schemeClr val="bg1">
                    <a:lumMod val="50000"/>
                  </a:schemeClr>
                </a:solidFill>
                <a:latin typeface="Courier New" panose="02070309020205020404" pitchFamily="49" charset="0"/>
                <a:cs typeface="Courier New" panose="02070309020205020404" pitchFamily="49" charset="0"/>
              </a:rPr>
              <a:t> */</a:t>
            </a:r>
          </a:p>
          <a:p>
            <a:r>
              <a:rPr lang="en-AU" sz="2000">
                <a:latin typeface="Courier New" panose="02070309020205020404" pitchFamily="49" charset="0"/>
                <a:cs typeface="Courier New" panose="02070309020205020404" pitchFamily="49" charset="0"/>
              </a:rPr>
              <a:t>}</a:t>
            </a:r>
          </a:p>
        </p:txBody>
      </p:sp>
      <p:sp>
        <p:nvSpPr>
          <p:cNvPr id="3" name="TextBox 2"/>
          <p:cNvSpPr txBox="1"/>
          <p:nvPr/>
        </p:nvSpPr>
        <p:spPr>
          <a:xfrm flipH="1">
            <a:off x="720000" y="535577"/>
            <a:ext cx="10822579" cy="646331"/>
          </a:xfrm>
          <a:prstGeom prst="rect">
            <a:avLst/>
          </a:prstGeom>
          <a:noFill/>
        </p:spPr>
        <p:txBody>
          <a:bodyPr wrap="square" rtlCol="0">
            <a:spAutoFit/>
          </a:bodyPr>
          <a:lstStyle/>
          <a:p>
            <a:r>
              <a:rPr lang="en-AU" sz="3600" smtClean="0"/>
              <a:t>Flip to mobile on zoom with </a:t>
            </a:r>
            <a:r>
              <a:rPr lang="en-AU" sz="3600" err="1" smtClean="0"/>
              <a:t>em</a:t>
            </a:r>
            <a:r>
              <a:rPr lang="en-AU" sz="3600" smtClean="0"/>
              <a:t>-based responsive design</a:t>
            </a:r>
            <a:endParaRPr lang="en-AU" sz="3600"/>
          </a:p>
        </p:txBody>
      </p:sp>
    </p:spTree>
    <p:extLst>
      <p:ext uri="{BB962C8B-B14F-4D97-AF65-F5344CB8AC3E}">
        <p14:creationId xmlns:p14="http://schemas.microsoft.com/office/powerpoint/2010/main" val="1966700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p:cNvSpPr/>
          <p:nvPr/>
        </p:nvSpPr>
        <p:spPr>
          <a:xfrm>
            <a:off x="720000" y="1440000"/>
            <a:ext cx="6435635" cy="5016758"/>
          </a:xfrm>
          <a:prstGeom prst="rect">
            <a:avLst/>
          </a:prstGeom>
        </p:spPr>
        <p:txBody>
          <a:bodyPr wrap="square">
            <a:spAutoFit/>
          </a:bodyPr>
          <a:lstStyle/>
          <a:p>
            <a:r>
              <a:rPr lang="en-AU" sz="2000">
                <a:solidFill>
                  <a:schemeClr val="bg1">
                    <a:lumMod val="50000"/>
                  </a:schemeClr>
                </a:solidFill>
                <a:latin typeface="Courier New" panose="02070309020205020404" pitchFamily="49" charset="0"/>
                <a:cs typeface="Courier New" panose="02070309020205020404" pitchFamily="49" charset="0"/>
              </a:rPr>
              <a:t>@</a:t>
            </a:r>
            <a:r>
              <a:rPr lang="en-AU" sz="2000" smtClean="0">
                <a:solidFill>
                  <a:schemeClr val="bg1">
                    <a:lumMod val="50000"/>
                  </a:schemeClr>
                </a:solidFill>
                <a:latin typeface="Courier New" panose="02070309020205020404" pitchFamily="49" charset="0"/>
                <a:cs typeface="Courier New" panose="02070309020205020404" pitchFamily="49" charset="0"/>
              </a:rPr>
              <a:t>media </a:t>
            </a:r>
            <a:r>
              <a:rPr lang="en-AU" sz="2000" b="1">
                <a:latin typeface="Courier New" panose="02070309020205020404" pitchFamily="49" charset="0"/>
                <a:cs typeface="Courier New" panose="02070309020205020404" pitchFamily="49" charset="0"/>
              </a:rPr>
              <a:t>(min-width: </a:t>
            </a:r>
            <a:r>
              <a:rPr lang="en-AU" sz="2000" b="1">
                <a:solidFill>
                  <a:schemeClr val="accent4">
                    <a:lumMod val="50000"/>
                  </a:schemeClr>
                </a:solidFill>
                <a:latin typeface="Courier New" panose="02070309020205020404" pitchFamily="49" charset="0"/>
                <a:cs typeface="Courier New" panose="02070309020205020404" pitchFamily="49" charset="0"/>
              </a:rPr>
              <a:t>60em</a:t>
            </a:r>
            <a:r>
              <a:rPr lang="en-AU" sz="2000" b="1">
                <a:latin typeface="Courier New" panose="02070309020205020404" pitchFamily="49" charset="0"/>
                <a:cs typeface="Courier New" panose="02070309020205020404" pitchFamily="49" charset="0"/>
              </a:rPr>
              <a:t>)</a:t>
            </a:r>
            <a:r>
              <a:rPr lang="en-AU" sz="2000">
                <a:latin typeface="Courier New" panose="02070309020205020404" pitchFamily="49" charset="0"/>
                <a:cs typeface="Courier New" panose="02070309020205020404" pitchFamily="49" charset="0"/>
              </a:rPr>
              <a:t> </a:t>
            </a:r>
            <a:r>
              <a:rPr lang="en-AU" sz="2000">
                <a:solidFill>
                  <a:schemeClr val="bg1">
                    <a:lumMod val="50000"/>
                  </a:schemeClr>
                </a:solidFill>
                <a:latin typeface="Courier New" panose="02070309020205020404" pitchFamily="49" charset="0"/>
                <a:cs typeface="Courier New" panose="02070309020205020404" pitchFamily="49" charset="0"/>
              </a:rPr>
              <a:t>{</a:t>
            </a:r>
          </a:p>
          <a:p>
            <a:r>
              <a:rPr lang="en-AU" sz="2000">
                <a:latin typeface="Courier New" panose="02070309020205020404" pitchFamily="49" charset="0"/>
                <a:cs typeface="Courier New" panose="02070309020205020404" pitchFamily="49" charset="0"/>
              </a:rPr>
              <a:t>  </a:t>
            </a:r>
            <a:r>
              <a:rPr lang="en-AU" sz="2000">
                <a:solidFill>
                  <a:schemeClr val="bg1">
                    <a:lumMod val="50000"/>
                  </a:schemeClr>
                </a:solidFill>
                <a:latin typeface="Courier New" panose="02070309020205020404" pitchFamily="49" charset="0"/>
                <a:cs typeface="Courier New" panose="02070309020205020404" pitchFamily="49" charset="0"/>
              </a:rPr>
              <a:t>header {</a:t>
            </a:r>
          </a:p>
          <a:p>
            <a:r>
              <a:rPr lang="en-AU" sz="2000">
                <a:solidFill>
                  <a:schemeClr val="bg1">
                    <a:lumMod val="50000"/>
                  </a:schemeClr>
                </a:solidFill>
                <a:latin typeface="Courier New" panose="02070309020205020404" pitchFamily="49" charset="0"/>
                <a:cs typeface="Courier New" panose="02070309020205020404" pitchFamily="49" charset="0"/>
              </a:rPr>
              <a:t>    display: flex;</a:t>
            </a:r>
          </a:p>
          <a:p>
            <a:r>
              <a:rPr lang="en-AU" sz="2000">
                <a:solidFill>
                  <a:schemeClr val="bg1">
                    <a:lumMod val="50000"/>
                  </a:schemeClr>
                </a:solidFill>
                <a:latin typeface="Courier New" panose="02070309020205020404" pitchFamily="49" charset="0"/>
                <a:cs typeface="Courier New" panose="02070309020205020404" pitchFamily="49" charset="0"/>
              </a:rPr>
              <a:t>    text-align: left;</a:t>
            </a:r>
          </a:p>
          <a:p>
            <a:r>
              <a:rPr lang="en-AU" sz="2000">
                <a:solidFill>
                  <a:schemeClr val="bg1">
                    <a:lumMod val="50000"/>
                  </a:schemeClr>
                </a:solidFill>
                <a:latin typeface="Courier New" panose="02070309020205020404" pitchFamily="49" charset="0"/>
                <a:cs typeface="Courier New" panose="02070309020205020404" pitchFamily="49" charset="0"/>
              </a:rPr>
              <a:t>  }</a:t>
            </a:r>
          </a:p>
          <a:p>
            <a:r>
              <a:rPr lang="en-AU" sz="2000">
                <a:solidFill>
                  <a:schemeClr val="bg1">
                    <a:lumMod val="50000"/>
                  </a:schemeClr>
                </a:solidFill>
                <a:latin typeface="Courier New" panose="02070309020205020404" pitchFamily="49" charset="0"/>
                <a:cs typeface="Courier New" panose="02070309020205020404" pitchFamily="49" charset="0"/>
              </a:rPr>
              <a:t>  </a:t>
            </a:r>
            <a:r>
              <a:rPr lang="en-AU" sz="2000" err="1">
                <a:solidFill>
                  <a:schemeClr val="bg1">
                    <a:lumMod val="50000"/>
                  </a:schemeClr>
                </a:solidFill>
                <a:latin typeface="Courier New" panose="02070309020205020404" pitchFamily="49" charset="0"/>
                <a:cs typeface="Courier New" panose="02070309020205020404" pitchFamily="49" charset="0"/>
              </a:rPr>
              <a:t>nav.nav</a:t>
            </a:r>
            <a:r>
              <a:rPr lang="en-AU" sz="2000">
                <a:solidFill>
                  <a:schemeClr val="bg1">
                    <a:lumMod val="50000"/>
                  </a:schemeClr>
                </a:solidFill>
                <a:latin typeface="Courier New" panose="02070309020205020404" pitchFamily="49" charset="0"/>
                <a:cs typeface="Courier New" panose="02070309020205020404" pitchFamily="49" charset="0"/>
              </a:rPr>
              <a:t>-store {</a:t>
            </a:r>
          </a:p>
          <a:p>
            <a:r>
              <a:rPr lang="en-AU" sz="2000">
                <a:solidFill>
                  <a:schemeClr val="bg1">
                    <a:lumMod val="50000"/>
                  </a:schemeClr>
                </a:solidFill>
                <a:latin typeface="Courier New" panose="02070309020205020404" pitchFamily="49" charset="0"/>
                <a:cs typeface="Courier New" panose="02070309020205020404" pitchFamily="49" charset="0"/>
              </a:rPr>
              <a:t>    text-align: left;</a:t>
            </a:r>
          </a:p>
          <a:p>
            <a:r>
              <a:rPr lang="en-AU" sz="2000">
                <a:solidFill>
                  <a:schemeClr val="bg1">
                    <a:lumMod val="50000"/>
                  </a:schemeClr>
                </a:solidFill>
                <a:latin typeface="Courier New" panose="02070309020205020404" pitchFamily="49" charset="0"/>
                <a:cs typeface="Courier New" panose="02070309020205020404" pitchFamily="49" charset="0"/>
              </a:rPr>
              <a:t>  }</a:t>
            </a:r>
          </a:p>
          <a:p>
            <a:r>
              <a:rPr lang="en-AU" sz="2000">
                <a:solidFill>
                  <a:schemeClr val="bg1">
                    <a:lumMod val="50000"/>
                  </a:schemeClr>
                </a:solidFill>
                <a:latin typeface="Courier New" panose="02070309020205020404" pitchFamily="49" charset="0"/>
                <a:cs typeface="Courier New" panose="02070309020205020404" pitchFamily="49" charset="0"/>
              </a:rPr>
              <a:t>  </a:t>
            </a:r>
            <a:r>
              <a:rPr lang="en-AU" sz="2000" err="1">
                <a:solidFill>
                  <a:schemeClr val="bg1">
                    <a:lumMod val="50000"/>
                  </a:schemeClr>
                </a:solidFill>
                <a:latin typeface="Courier New" panose="02070309020205020404" pitchFamily="49" charset="0"/>
                <a:cs typeface="Courier New" panose="02070309020205020404" pitchFamily="49" charset="0"/>
              </a:rPr>
              <a:t>nav.nav</a:t>
            </a:r>
            <a:r>
              <a:rPr lang="en-AU" sz="2000">
                <a:solidFill>
                  <a:schemeClr val="bg1">
                    <a:lumMod val="50000"/>
                  </a:schemeClr>
                </a:solidFill>
                <a:latin typeface="Courier New" panose="02070309020205020404" pitchFamily="49" charset="0"/>
                <a:cs typeface="Courier New" panose="02070309020205020404" pitchFamily="49" charset="0"/>
              </a:rPr>
              <a:t>-store </a:t>
            </a:r>
            <a:r>
              <a:rPr lang="en-AU" sz="2000" err="1">
                <a:solidFill>
                  <a:schemeClr val="bg1">
                    <a:lumMod val="50000"/>
                  </a:schemeClr>
                </a:solidFill>
                <a:latin typeface="Courier New" panose="02070309020205020404" pitchFamily="49" charset="0"/>
                <a:cs typeface="Courier New" panose="02070309020205020404" pitchFamily="49" charset="0"/>
              </a:rPr>
              <a:t>a#store-mobile</a:t>
            </a:r>
            <a:r>
              <a:rPr lang="en-AU" sz="2000">
                <a:solidFill>
                  <a:schemeClr val="bg1">
                    <a:lumMod val="50000"/>
                  </a:schemeClr>
                </a:solidFill>
                <a:latin typeface="Courier New" panose="02070309020205020404" pitchFamily="49" charset="0"/>
                <a:cs typeface="Courier New" panose="02070309020205020404" pitchFamily="49" charset="0"/>
              </a:rPr>
              <a:t> {</a:t>
            </a:r>
          </a:p>
          <a:p>
            <a:r>
              <a:rPr lang="en-AU" sz="2000">
                <a:solidFill>
                  <a:schemeClr val="bg1">
                    <a:lumMod val="50000"/>
                  </a:schemeClr>
                </a:solidFill>
                <a:latin typeface="Courier New" panose="02070309020205020404" pitchFamily="49" charset="0"/>
                <a:cs typeface="Courier New" panose="02070309020205020404" pitchFamily="49" charset="0"/>
              </a:rPr>
              <a:t>    display: none;</a:t>
            </a:r>
          </a:p>
          <a:p>
            <a:r>
              <a:rPr lang="en-AU" sz="2000">
                <a:solidFill>
                  <a:schemeClr val="bg1">
                    <a:lumMod val="50000"/>
                  </a:schemeClr>
                </a:solidFill>
                <a:latin typeface="Courier New" panose="02070309020205020404" pitchFamily="49" charset="0"/>
                <a:cs typeface="Courier New" panose="02070309020205020404" pitchFamily="49" charset="0"/>
              </a:rPr>
              <a:t>  }</a:t>
            </a:r>
          </a:p>
          <a:p>
            <a:r>
              <a:rPr lang="en-AU" sz="2000">
                <a:solidFill>
                  <a:schemeClr val="bg1">
                    <a:lumMod val="50000"/>
                  </a:schemeClr>
                </a:solidFill>
                <a:latin typeface="Courier New" panose="02070309020205020404" pitchFamily="49" charset="0"/>
                <a:cs typeface="Courier New" panose="02070309020205020404" pitchFamily="49" charset="0"/>
              </a:rPr>
              <a:t>  </a:t>
            </a:r>
            <a:r>
              <a:rPr lang="en-AU" sz="2000" err="1">
                <a:solidFill>
                  <a:schemeClr val="bg1">
                    <a:lumMod val="50000"/>
                  </a:schemeClr>
                </a:solidFill>
                <a:latin typeface="Courier New" panose="02070309020205020404" pitchFamily="49" charset="0"/>
                <a:cs typeface="Courier New" panose="02070309020205020404" pitchFamily="49" charset="0"/>
              </a:rPr>
              <a:t>nav.nav</a:t>
            </a:r>
            <a:r>
              <a:rPr lang="en-AU" sz="2000">
                <a:solidFill>
                  <a:schemeClr val="bg1">
                    <a:lumMod val="50000"/>
                  </a:schemeClr>
                </a:solidFill>
                <a:latin typeface="Courier New" panose="02070309020205020404" pitchFamily="49" charset="0"/>
                <a:cs typeface="Courier New" panose="02070309020205020404" pitchFamily="49" charset="0"/>
              </a:rPr>
              <a:t>-store </a:t>
            </a:r>
            <a:r>
              <a:rPr lang="en-AU" sz="2000" err="1">
                <a:solidFill>
                  <a:schemeClr val="bg1">
                    <a:lumMod val="50000"/>
                  </a:schemeClr>
                </a:solidFill>
                <a:latin typeface="Courier New" panose="02070309020205020404" pitchFamily="49" charset="0"/>
                <a:cs typeface="Courier New" panose="02070309020205020404" pitchFamily="49" charset="0"/>
              </a:rPr>
              <a:t>ul</a:t>
            </a:r>
            <a:r>
              <a:rPr lang="en-AU" sz="2000">
                <a:solidFill>
                  <a:schemeClr val="bg1">
                    <a:lumMod val="50000"/>
                  </a:schemeClr>
                </a:solidFill>
                <a:latin typeface="Courier New" panose="02070309020205020404" pitchFamily="49" charset="0"/>
                <a:cs typeface="Courier New" panose="02070309020205020404" pitchFamily="49" charset="0"/>
              </a:rPr>
              <a:t> {</a:t>
            </a:r>
          </a:p>
          <a:p>
            <a:r>
              <a:rPr lang="en-AU" sz="2000">
                <a:solidFill>
                  <a:schemeClr val="bg1">
                    <a:lumMod val="50000"/>
                  </a:schemeClr>
                </a:solidFill>
                <a:latin typeface="Courier New" panose="02070309020205020404" pitchFamily="49" charset="0"/>
                <a:cs typeface="Courier New" panose="02070309020205020404" pitchFamily="49" charset="0"/>
              </a:rPr>
              <a:t>    display: block;</a:t>
            </a:r>
          </a:p>
          <a:p>
            <a:r>
              <a:rPr lang="en-AU" sz="2000">
                <a:solidFill>
                  <a:schemeClr val="bg1">
                    <a:lumMod val="50000"/>
                  </a:schemeClr>
                </a:solidFill>
                <a:latin typeface="Courier New" panose="02070309020205020404" pitchFamily="49" charset="0"/>
                <a:cs typeface="Courier New" panose="02070309020205020404" pitchFamily="49" charset="0"/>
              </a:rPr>
              <a:t>  </a:t>
            </a:r>
            <a:r>
              <a:rPr lang="en-AU" sz="2000" smtClean="0">
                <a:solidFill>
                  <a:schemeClr val="bg1">
                    <a:lumMod val="50000"/>
                  </a:schemeClr>
                </a:solidFill>
                <a:latin typeface="Courier New" panose="02070309020205020404" pitchFamily="49" charset="0"/>
                <a:cs typeface="Courier New" panose="02070309020205020404" pitchFamily="49" charset="0"/>
              </a:rPr>
              <a:t>}</a:t>
            </a:r>
          </a:p>
          <a:p>
            <a:r>
              <a:rPr lang="en-AU" sz="2000">
                <a:latin typeface="Courier New" panose="02070309020205020404" pitchFamily="49" charset="0"/>
                <a:cs typeface="Courier New" panose="02070309020205020404" pitchFamily="49" charset="0"/>
              </a:rPr>
              <a:t> </a:t>
            </a:r>
            <a:r>
              <a:rPr lang="en-AU" sz="2000" smtClean="0">
                <a:latin typeface="Courier New" panose="02070309020205020404" pitchFamily="49" charset="0"/>
                <a:cs typeface="Courier New" panose="02070309020205020404" pitchFamily="49" charset="0"/>
              </a:rPr>
              <a:t> </a:t>
            </a:r>
            <a:r>
              <a:rPr lang="en-AU" sz="2000" smtClean="0">
                <a:solidFill>
                  <a:schemeClr val="bg1">
                    <a:lumMod val="50000"/>
                  </a:schemeClr>
                </a:solidFill>
                <a:latin typeface="Courier New" panose="02070309020205020404" pitchFamily="49" charset="0"/>
                <a:cs typeface="Courier New" panose="02070309020205020404" pitchFamily="49" charset="0"/>
              </a:rPr>
              <a:t>/* </a:t>
            </a:r>
            <a:r>
              <a:rPr lang="en-AU" sz="2000" err="1" smtClean="0">
                <a:solidFill>
                  <a:schemeClr val="bg1">
                    <a:lumMod val="50000"/>
                  </a:schemeClr>
                </a:solidFill>
                <a:latin typeface="Courier New" panose="02070309020205020404" pitchFamily="49" charset="0"/>
                <a:cs typeface="Courier New" panose="02070309020205020404" pitchFamily="49" charset="0"/>
              </a:rPr>
              <a:t>etc</a:t>
            </a:r>
            <a:r>
              <a:rPr lang="en-AU" sz="2000" smtClean="0">
                <a:solidFill>
                  <a:schemeClr val="bg1">
                    <a:lumMod val="50000"/>
                  </a:schemeClr>
                </a:solidFill>
                <a:latin typeface="Courier New" panose="02070309020205020404" pitchFamily="49" charset="0"/>
                <a:cs typeface="Courier New" panose="02070309020205020404" pitchFamily="49" charset="0"/>
              </a:rPr>
              <a:t> */</a:t>
            </a:r>
          </a:p>
          <a:p>
            <a:r>
              <a:rPr lang="en-AU" sz="2000">
                <a:solidFill>
                  <a:schemeClr val="bg1">
                    <a:lumMod val="50000"/>
                  </a:schemeClr>
                </a:solidFill>
                <a:latin typeface="Courier New" panose="02070309020205020404" pitchFamily="49" charset="0"/>
                <a:cs typeface="Courier New" panose="02070309020205020404" pitchFamily="49" charset="0"/>
              </a:rPr>
              <a:t>}</a:t>
            </a:r>
          </a:p>
        </p:txBody>
      </p:sp>
      <p:sp>
        <p:nvSpPr>
          <p:cNvPr id="3" name="TextBox 2"/>
          <p:cNvSpPr txBox="1"/>
          <p:nvPr/>
        </p:nvSpPr>
        <p:spPr>
          <a:xfrm flipH="1">
            <a:off x="720000" y="535577"/>
            <a:ext cx="10822579" cy="646331"/>
          </a:xfrm>
          <a:prstGeom prst="rect">
            <a:avLst/>
          </a:prstGeom>
          <a:noFill/>
        </p:spPr>
        <p:txBody>
          <a:bodyPr wrap="square" rtlCol="0">
            <a:spAutoFit/>
          </a:bodyPr>
          <a:lstStyle/>
          <a:p>
            <a:r>
              <a:rPr lang="en-AU" sz="3600" smtClean="0"/>
              <a:t>Flip to mobile on zoom with </a:t>
            </a:r>
            <a:r>
              <a:rPr lang="en-AU" sz="3600" err="1" smtClean="0"/>
              <a:t>em</a:t>
            </a:r>
            <a:r>
              <a:rPr lang="en-AU" sz="3600" smtClean="0"/>
              <a:t>-based responsive design</a:t>
            </a:r>
            <a:endParaRPr lang="en-AU" sz="3600"/>
          </a:p>
        </p:txBody>
      </p:sp>
    </p:spTree>
    <p:extLst>
      <p:ext uri="{BB962C8B-B14F-4D97-AF65-F5344CB8AC3E}">
        <p14:creationId xmlns:p14="http://schemas.microsoft.com/office/powerpoint/2010/main" val="175949263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8145</TotalTime>
  <Words>1823</Words>
  <Application>Microsoft Office PowerPoint</Application>
  <PresentationFormat>Widescreen</PresentationFormat>
  <Paragraphs>207</Paragraphs>
  <Slides>42</Slides>
  <Notes>41</Notes>
  <HiddenSlides>0</HiddenSlides>
  <MMClips>5</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42</vt:i4>
      </vt:variant>
    </vt:vector>
  </HeadingPairs>
  <TitlesOfParts>
    <vt:vector size="48" baseType="lpstr">
      <vt:lpstr>Arial</vt:lpstr>
      <vt:lpstr>Arial Black</vt:lpstr>
      <vt:lpstr>Calibri</vt:lpstr>
      <vt:lpstr>Calibri Light</vt:lpstr>
      <vt:lpstr>Courier New</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Colour Accessibility Workflows Geri Coady, A Book Apart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Can You See That OK?</dc:title>
  <dc:creator>Julie Grundy</dc:creator>
  <cp:lastModifiedBy>Julie Grundy</cp:lastModifiedBy>
  <cp:revision>152</cp:revision>
  <dcterms:created xsi:type="dcterms:W3CDTF">2018-02-28T02:55:03Z</dcterms:created>
  <dcterms:modified xsi:type="dcterms:W3CDTF">2018-03-20T00:54:53Z</dcterms:modified>
</cp:coreProperties>
</file>