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6"/>
  </p:notesMasterIdLst>
  <p:sldIdLst>
    <p:sldId id="256" r:id="rId2"/>
    <p:sldId id="257" r:id="rId3"/>
    <p:sldId id="258" r:id="rId4"/>
    <p:sldId id="259" r:id="rId5"/>
    <p:sldId id="260" r:id="rId6"/>
    <p:sldId id="261" r:id="rId7"/>
    <p:sldId id="262" r:id="rId8"/>
    <p:sldId id="307" r:id="rId9"/>
    <p:sldId id="263" r:id="rId10"/>
    <p:sldId id="264" r:id="rId11"/>
    <p:sldId id="308" r:id="rId12"/>
    <p:sldId id="267" r:id="rId13"/>
    <p:sldId id="343" r:id="rId14"/>
    <p:sldId id="270" r:id="rId15"/>
    <p:sldId id="309" r:id="rId16"/>
    <p:sldId id="310" r:id="rId17"/>
    <p:sldId id="316" r:id="rId18"/>
    <p:sldId id="272" r:id="rId19"/>
    <p:sldId id="311" r:id="rId20"/>
    <p:sldId id="312" r:id="rId21"/>
    <p:sldId id="273" r:id="rId22"/>
    <p:sldId id="274" r:id="rId23"/>
    <p:sldId id="314" r:id="rId24"/>
    <p:sldId id="318" r:id="rId25"/>
    <p:sldId id="319" r:id="rId26"/>
    <p:sldId id="320" r:id="rId27"/>
    <p:sldId id="321" r:id="rId28"/>
    <p:sldId id="276" r:id="rId29"/>
    <p:sldId id="322" r:id="rId30"/>
    <p:sldId id="323" r:id="rId31"/>
    <p:sldId id="324" r:id="rId32"/>
    <p:sldId id="338" r:id="rId33"/>
    <p:sldId id="327" r:id="rId34"/>
    <p:sldId id="326" r:id="rId35"/>
    <p:sldId id="328" r:id="rId36"/>
    <p:sldId id="283" r:id="rId37"/>
    <p:sldId id="285" r:id="rId38"/>
    <p:sldId id="330" r:id="rId39"/>
    <p:sldId id="331" r:id="rId40"/>
    <p:sldId id="332" r:id="rId41"/>
    <p:sldId id="333" r:id="rId42"/>
    <p:sldId id="334" r:id="rId43"/>
    <p:sldId id="335" r:id="rId44"/>
    <p:sldId id="336" r:id="rId45"/>
    <p:sldId id="337" r:id="rId46"/>
    <p:sldId id="294" r:id="rId47"/>
    <p:sldId id="339" r:id="rId48"/>
    <p:sldId id="340" r:id="rId49"/>
    <p:sldId id="341" r:id="rId50"/>
    <p:sldId id="342" r:id="rId51"/>
    <p:sldId id="302" r:id="rId52"/>
    <p:sldId id="303" r:id="rId53"/>
    <p:sldId id="305" r:id="rId54"/>
    <p:sldId id="30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1B92"/>
    <a:srgbClr val="EEE2FB"/>
    <a:srgbClr val="E6C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8" autoAdjust="0"/>
    <p:restoredTop sz="84473" autoAdjust="0"/>
  </p:normalViewPr>
  <p:slideViewPr>
    <p:cSldViewPr snapToGrid="0">
      <p:cViewPr varScale="1">
        <p:scale>
          <a:sx n="66" d="100"/>
          <a:sy n="66" d="100"/>
        </p:scale>
        <p:origin x="75"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4B0CA7-D24B-4EB5-82BF-6FB8CE3F586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AU"/>
        </a:p>
      </dgm:t>
    </dgm:pt>
    <dgm:pt modelId="{89303C23-F7C5-4778-BB5B-459C16D0B14F}">
      <dgm:prSet phldrT="[Text]"/>
      <dgm:spPr/>
      <dgm:t>
        <a:bodyPr/>
        <a:lstStyle/>
        <a:p>
          <a:r>
            <a:rPr lang="en-AU">
              <a:latin typeface="Raleway" panose="020B0503030101060003" pitchFamily="34" charset="0"/>
            </a:rPr>
            <a:t>JavaScript</a:t>
          </a:r>
        </a:p>
      </dgm:t>
    </dgm:pt>
    <dgm:pt modelId="{F707987F-922D-4557-A511-D58A9FF4E83E}" type="parTrans" cxnId="{4B7E8263-CEB8-4047-A5B5-65D343DA6D85}">
      <dgm:prSet/>
      <dgm:spPr/>
      <dgm:t>
        <a:bodyPr/>
        <a:lstStyle/>
        <a:p>
          <a:endParaRPr lang="en-AU"/>
        </a:p>
      </dgm:t>
    </dgm:pt>
    <dgm:pt modelId="{D5C65EBC-DA04-43AE-9E4D-7A70545DA797}" type="sibTrans" cxnId="{4B7E8263-CEB8-4047-A5B5-65D343DA6D85}">
      <dgm:prSet/>
      <dgm:spPr/>
      <dgm:t>
        <a:bodyPr/>
        <a:lstStyle/>
        <a:p>
          <a:endParaRPr lang="en-AU"/>
        </a:p>
      </dgm:t>
    </dgm:pt>
    <dgm:pt modelId="{73879B31-5DFC-4FFD-93DC-6CAA7917FC48}">
      <dgm:prSet phldrT="[Text]"/>
      <dgm:spPr/>
      <dgm:t>
        <a:bodyPr/>
        <a:lstStyle/>
        <a:p>
          <a:r>
            <a:rPr lang="en-AU" dirty="0">
              <a:latin typeface="Raleway" panose="020B0503030101060003" pitchFamily="34" charset="0"/>
            </a:rPr>
            <a:t>CSS</a:t>
          </a:r>
        </a:p>
      </dgm:t>
    </dgm:pt>
    <dgm:pt modelId="{3B92699C-8876-44D2-870F-E4FBD2A7248F}" type="parTrans" cxnId="{F05B24F6-DDAC-4D66-8496-47319CE3275F}">
      <dgm:prSet/>
      <dgm:spPr/>
      <dgm:t>
        <a:bodyPr/>
        <a:lstStyle/>
        <a:p>
          <a:endParaRPr lang="en-AU"/>
        </a:p>
      </dgm:t>
    </dgm:pt>
    <dgm:pt modelId="{C6FC7BA8-2681-4A1D-B640-BF4E30FD3D8E}" type="sibTrans" cxnId="{F05B24F6-DDAC-4D66-8496-47319CE3275F}">
      <dgm:prSet/>
      <dgm:spPr/>
      <dgm:t>
        <a:bodyPr/>
        <a:lstStyle/>
        <a:p>
          <a:endParaRPr lang="en-AU"/>
        </a:p>
      </dgm:t>
    </dgm:pt>
    <dgm:pt modelId="{8DB4F2D0-BF59-404B-9BB3-ABB7AC850E3A}">
      <dgm:prSet phldrT="[Text]"/>
      <dgm:spPr/>
      <dgm:t>
        <a:bodyPr/>
        <a:lstStyle/>
        <a:p>
          <a:r>
            <a:rPr lang="en-AU" dirty="0">
              <a:latin typeface="Raleway" panose="020B0503030101060003" pitchFamily="34" charset="0"/>
            </a:rPr>
            <a:t>ARIA</a:t>
          </a:r>
        </a:p>
      </dgm:t>
    </dgm:pt>
    <dgm:pt modelId="{2267AB91-21D4-4EF8-A1C9-6C8C7EF9694B}" type="parTrans" cxnId="{060AC22C-3758-453F-95B1-2F3255D94E61}">
      <dgm:prSet/>
      <dgm:spPr/>
      <dgm:t>
        <a:bodyPr/>
        <a:lstStyle/>
        <a:p>
          <a:endParaRPr lang="en-AU"/>
        </a:p>
      </dgm:t>
    </dgm:pt>
    <dgm:pt modelId="{5CFF9278-CD0E-47F6-AFA5-C87D4BDE4AA6}" type="sibTrans" cxnId="{060AC22C-3758-453F-95B1-2F3255D94E61}">
      <dgm:prSet/>
      <dgm:spPr/>
      <dgm:t>
        <a:bodyPr/>
        <a:lstStyle/>
        <a:p>
          <a:endParaRPr lang="en-AU"/>
        </a:p>
      </dgm:t>
    </dgm:pt>
    <dgm:pt modelId="{703A35BD-B395-4A67-A336-70CD054550E2}">
      <dgm:prSet phldrT="[Text]"/>
      <dgm:spPr/>
      <dgm:t>
        <a:bodyPr/>
        <a:lstStyle/>
        <a:p>
          <a:r>
            <a:rPr lang="en-AU">
              <a:latin typeface="Raleway" panose="020B0503030101060003" pitchFamily="34" charset="0"/>
            </a:rPr>
            <a:t>HTML</a:t>
          </a:r>
        </a:p>
      </dgm:t>
    </dgm:pt>
    <dgm:pt modelId="{EEF4DDBA-3BA4-48EC-8E74-3DA850F4BC1B}" type="parTrans" cxnId="{2A7600F6-6D19-4AD0-9EDA-CD51E2DB695C}">
      <dgm:prSet/>
      <dgm:spPr/>
      <dgm:t>
        <a:bodyPr/>
        <a:lstStyle/>
        <a:p>
          <a:endParaRPr lang="en-AU"/>
        </a:p>
      </dgm:t>
    </dgm:pt>
    <dgm:pt modelId="{54DB9F86-3D00-4EAF-8F2C-FF099428B094}" type="sibTrans" cxnId="{2A7600F6-6D19-4AD0-9EDA-CD51E2DB695C}">
      <dgm:prSet/>
      <dgm:spPr/>
      <dgm:t>
        <a:bodyPr/>
        <a:lstStyle/>
        <a:p>
          <a:endParaRPr lang="en-AU"/>
        </a:p>
      </dgm:t>
    </dgm:pt>
    <dgm:pt modelId="{B4608A5E-2BC5-42D8-B3E3-78A1984F9691}" type="pres">
      <dgm:prSet presAssocID="{694B0CA7-D24B-4EB5-82BF-6FB8CE3F5862}" presName="cycle" presStyleCnt="0">
        <dgm:presLayoutVars>
          <dgm:dir/>
          <dgm:resizeHandles val="exact"/>
        </dgm:presLayoutVars>
      </dgm:prSet>
      <dgm:spPr/>
    </dgm:pt>
    <dgm:pt modelId="{FAFBDF93-D813-4E86-9DC8-3EE7B8DFA17F}" type="pres">
      <dgm:prSet presAssocID="{89303C23-F7C5-4778-BB5B-459C16D0B14F}" presName="dummy" presStyleCnt="0"/>
      <dgm:spPr/>
    </dgm:pt>
    <dgm:pt modelId="{0C59AB1B-1860-43E3-B932-7D978C500053}" type="pres">
      <dgm:prSet presAssocID="{89303C23-F7C5-4778-BB5B-459C16D0B14F}" presName="node" presStyleLbl="revTx" presStyleIdx="0" presStyleCnt="4">
        <dgm:presLayoutVars>
          <dgm:bulletEnabled val="1"/>
        </dgm:presLayoutVars>
      </dgm:prSet>
      <dgm:spPr/>
    </dgm:pt>
    <dgm:pt modelId="{E6FA91AF-0F67-46F0-9919-8BA743F1481B}" type="pres">
      <dgm:prSet presAssocID="{D5C65EBC-DA04-43AE-9E4D-7A70545DA797}" presName="sibTrans" presStyleLbl="node1" presStyleIdx="0" presStyleCnt="4"/>
      <dgm:spPr/>
    </dgm:pt>
    <dgm:pt modelId="{B1CD6F46-9F04-45E6-A3F9-2C60C2EF8548}" type="pres">
      <dgm:prSet presAssocID="{73879B31-5DFC-4FFD-93DC-6CAA7917FC48}" presName="dummy" presStyleCnt="0"/>
      <dgm:spPr/>
    </dgm:pt>
    <dgm:pt modelId="{8A6D5F81-1988-4B3B-AE98-3740815EC635}" type="pres">
      <dgm:prSet presAssocID="{73879B31-5DFC-4FFD-93DC-6CAA7917FC48}" presName="node" presStyleLbl="revTx" presStyleIdx="1" presStyleCnt="4">
        <dgm:presLayoutVars>
          <dgm:bulletEnabled val="1"/>
        </dgm:presLayoutVars>
      </dgm:prSet>
      <dgm:spPr/>
    </dgm:pt>
    <dgm:pt modelId="{C88A5199-DCE3-4EDF-B93A-A5538663C0CD}" type="pres">
      <dgm:prSet presAssocID="{C6FC7BA8-2681-4A1D-B640-BF4E30FD3D8E}" presName="sibTrans" presStyleLbl="node1" presStyleIdx="1" presStyleCnt="4"/>
      <dgm:spPr/>
    </dgm:pt>
    <dgm:pt modelId="{8DD287AD-EC90-4424-884C-A4F0A510B30A}" type="pres">
      <dgm:prSet presAssocID="{8DB4F2D0-BF59-404B-9BB3-ABB7AC850E3A}" presName="dummy" presStyleCnt="0"/>
      <dgm:spPr/>
    </dgm:pt>
    <dgm:pt modelId="{624696E7-B795-4B62-8414-339087121153}" type="pres">
      <dgm:prSet presAssocID="{8DB4F2D0-BF59-404B-9BB3-ABB7AC850E3A}" presName="node" presStyleLbl="revTx" presStyleIdx="2" presStyleCnt="4">
        <dgm:presLayoutVars>
          <dgm:bulletEnabled val="1"/>
        </dgm:presLayoutVars>
      </dgm:prSet>
      <dgm:spPr/>
    </dgm:pt>
    <dgm:pt modelId="{D1EE53A6-278B-4F80-9C74-4D49F5F16626}" type="pres">
      <dgm:prSet presAssocID="{5CFF9278-CD0E-47F6-AFA5-C87D4BDE4AA6}" presName="sibTrans" presStyleLbl="node1" presStyleIdx="2" presStyleCnt="4"/>
      <dgm:spPr/>
    </dgm:pt>
    <dgm:pt modelId="{CA1C2E77-FC0C-4E88-A92F-6077598BFBC6}" type="pres">
      <dgm:prSet presAssocID="{703A35BD-B395-4A67-A336-70CD054550E2}" presName="dummy" presStyleCnt="0"/>
      <dgm:spPr/>
    </dgm:pt>
    <dgm:pt modelId="{70E3CEA0-259B-4927-B1F0-C11D06D1DF2D}" type="pres">
      <dgm:prSet presAssocID="{703A35BD-B395-4A67-A336-70CD054550E2}" presName="node" presStyleLbl="revTx" presStyleIdx="3" presStyleCnt="4">
        <dgm:presLayoutVars>
          <dgm:bulletEnabled val="1"/>
        </dgm:presLayoutVars>
      </dgm:prSet>
      <dgm:spPr/>
    </dgm:pt>
    <dgm:pt modelId="{FDA29698-7F64-4F3D-AE84-A28E493F4A72}" type="pres">
      <dgm:prSet presAssocID="{54DB9F86-3D00-4EAF-8F2C-FF099428B094}" presName="sibTrans" presStyleLbl="node1" presStyleIdx="3" presStyleCnt="4"/>
      <dgm:spPr/>
    </dgm:pt>
  </dgm:ptLst>
  <dgm:cxnLst>
    <dgm:cxn modelId="{7A8CB61E-0300-469E-9071-864588315A88}" type="presOf" srcId="{5CFF9278-CD0E-47F6-AFA5-C87D4BDE4AA6}" destId="{D1EE53A6-278B-4F80-9C74-4D49F5F16626}" srcOrd="0" destOrd="0" presId="urn:microsoft.com/office/officeart/2005/8/layout/cycle1"/>
    <dgm:cxn modelId="{060AC22C-3758-453F-95B1-2F3255D94E61}" srcId="{694B0CA7-D24B-4EB5-82BF-6FB8CE3F5862}" destId="{8DB4F2D0-BF59-404B-9BB3-ABB7AC850E3A}" srcOrd="2" destOrd="0" parTransId="{2267AB91-21D4-4EF8-A1C9-6C8C7EF9694B}" sibTransId="{5CFF9278-CD0E-47F6-AFA5-C87D4BDE4AA6}"/>
    <dgm:cxn modelId="{4B7E8263-CEB8-4047-A5B5-65D343DA6D85}" srcId="{694B0CA7-D24B-4EB5-82BF-6FB8CE3F5862}" destId="{89303C23-F7C5-4778-BB5B-459C16D0B14F}" srcOrd="0" destOrd="0" parTransId="{F707987F-922D-4557-A511-D58A9FF4E83E}" sibTransId="{D5C65EBC-DA04-43AE-9E4D-7A70545DA797}"/>
    <dgm:cxn modelId="{2D491757-1CA3-43A7-A03E-971422648D70}" type="presOf" srcId="{703A35BD-B395-4A67-A336-70CD054550E2}" destId="{70E3CEA0-259B-4927-B1F0-C11D06D1DF2D}" srcOrd="0" destOrd="0" presId="urn:microsoft.com/office/officeart/2005/8/layout/cycle1"/>
    <dgm:cxn modelId="{B7D3DB7C-41DE-41AF-838C-0154F62FFD08}" type="presOf" srcId="{73879B31-5DFC-4FFD-93DC-6CAA7917FC48}" destId="{8A6D5F81-1988-4B3B-AE98-3740815EC635}" srcOrd="0" destOrd="0" presId="urn:microsoft.com/office/officeart/2005/8/layout/cycle1"/>
    <dgm:cxn modelId="{1778EB97-0350-4262-860D-A4F59AEE1A74}" type="presOf" srcId="{694B0CA7-D24B-4EB5-82BF-6FB8CE3F5862}" destId="{B4608A5E-2BC5-42D8-B3E3-78A1984F9691}" srcOrd="0" destOrd="0" presId="urn:microsoft.com/office/officeart/2005/8/layout/cycle1"/>
    <dgm:cxn modelId="{64F344AE-AD3B-49B2-8DA8-A05C038A9FE8}" type="presOf" srcId="{C6FC7BA8-2681-4A1D-B640-BF4E30FD3D8E}" destId="{C88A5199-DCE3-4EDF-B93A-A5538663C0CD}" srcOrd="0" destOrd="0" presId="urn:microsoft.com/office/officeart/2005/8/layout/cycle1"/>
    <dgm:cxn modelId="{3C021EB7-1CDB-4D02-A419-2DE78796BC4A}" type="presOf" srcId="{89303C23-F7C5-4778-BB5B-459C16D0B14F}" destId="{0C59AB1B-1860-43E3-B932-7D978C500053}" srcOrd="0" destOrd="0" presId="urn:microsoft.com/office/officeart/2005/8/layout/cycle1"/>
    <dgm:cxn modelId="{DA09D4C4-DCB7-4D0F-8201-9B8013289B26}" type="presOf" srcId="{8DB4F2D0-BF59-404B-9BB3-ABB7AC850E3A}" destId="{624696E7-B795-4B62-8414-339087121153}" srcOrd="0" destOrd="0" presId="urn:microsoft.com/office/officeart/2005/8/layout/cycle1"/>
    <dgm:cxn modelId="{343D56DC-6FDA-46EB-807C-C76C52C5D5F0}" type="presOf" srcId="{D5C65EBC-DA04-43AE-9E4D-7A70545DA797}" destId="{E6FA91AF-0F67-46F0-9919-8BA743F1481B}" srcOrd="0" destOrd="0" presId="urn:microsoft.com/office/officeart/2005/8/layout/cycle1"/>
    <dgm:cxn modelId="{BA5063F0-9480-432D-B1F8-59B0EE9F270D}" type="presOf" srcId="{54DB9F86-3D00-4EAF-8F2C-FF099428B094}" destId="{FDA29698-7F64-4F3D-AE84-A28E493F4A72}" srcOrd="0" destOrd="0" presId="urn:microsoft.com/office/officeart/2005/8/layout/cycle1"/>
    <dgm:cxn modelId="{2A7600F6-6D19-4AD0-9EDA-CD51E2DB695C}" srcId="{694B0CA7-D24B-4EB5-82BF-6FB8CE3F5862}" destId="{703A35BD-B395-4A67-A336-70CD054550E2}" srcOrd="3" destOrd="0" parTransId="{EEF4DDBA-3BA4-48EC-8E74-3DA850F4BC1B}" sibTransId="{54DB9F86-3D00-4EAF-8F2C-FF099428B094}"/>
    <dgm:cxn modelId="{F05B24F6-DDAC-4D66-8496-47319CE3275F}" srcId="{694B0CA7-D24B-4EB5-82BF-6FB8CE3F5862}" destId="{73879B31-5DFC-4FFD-93DC-6CAA7917FC48}" srcOrd="1" destOrd="0" parTransId="{3B92699C-8876-44D2-870F-E4FBD2A7248F}" sibTransId="{C6FC7BA8-2681-4A1D-B640-BF4E30FD3D8E}"/>
    <dgm:cxn modelId="{0BDD42B3-0220-4C1E-ABD0-F2DD348AA5C1}" type="presParOf" srcId="{B4608A5E-2BC5-42D8-B3E3-78A1984F9691}" destId="{FAFBDF93-D813-4E86-9DC8-3EE7B8DFA17F}" srcOrd="0" destOrd="0" presId="urn:microsoft.com/office/officeart/2005/8/layout/cycle1"/>
    <dgm:cxn modelId="{4C04A73C-5DDA-4388-952D-712FB13E7849}" type="presParOf" srcId="{B4608A5E-2BC5-42D8-B3E3-78A1984F9691}" destId="{0C59AB1B-1860-43E3-B932-7D978C500053}" srcOrd="1" destOrd="0" presId="urn:microsoft.com/office/officeart/2005/8/layout/cycle1"/>
    <dgm:cxn modelId="{460D3316-FB6F-4A54-A94A-7B6C2522B319}" type="presParOf" srcId="{B4608A5E-2BC5-42D8-B3E3-78A1984F9691}" destId="{E6FA91AF-0F67-46F0-9919-8BA743F1481B}" srcOrd="2" destOrd="0" presId="urn:microsoft.com/office/officeart/2005/8/layout/cycle1"/>
    <dgm:cxn modelId="{AFC2187E-F2A3-4B03-A00E-C04929BB0928}" type="presParOf" srcId="{B4608A5E-2BC5-42D8-B3E3-78A1984F9691}" destId="{B1CD6F46-9F04-45E6-A3F9-2C60C2EF8548}" srcOrd="3" destOrd="0" presId="urn:microsoft.com/office/officeart/2005/8/layout/cycle1"/>
    <dgm:cxn modelId="{4C7BA8EE-F304-4FD2-BD4F-F301C18DCEA5}" type="presParOf" srcId="{B4608A5E-2BC5-42D8-B3E3-78A1984F9691}" destId="{8A6D5F81-1988-4B3B-AE98-3740815EC635}" srcOrd="4" destOrd="0" presId="urn:microsoft.com/office/officeart/2005/8/layout/cycle1"/>
    <dgm:cxn modelId="{B926C87D-31B4-439C-8279-8ED3C29D825B}" type="presParOf" srcId="{B4608A5E-2BC5-42D8-B3E3-78A1984F9691}" destId="{C88A5199-DCE3-4EDF-B93A-A5538663C0CD}" srcOrd="5" destOrd="0" presId="urn:microsoft.com/office/officeart/2005/8/layout/cycle1"/>
    <dgm:cxn modelId="{DDE8DA39-2649-4BEB-B806-11540FD44DF3}" type="presParOf" srcId="{B4608A5E-2BC5-42D8-B3E3-78A1984F9691}" destId="{8DD287AD-EC90-4424-884C-A4F0A510B30A}" srcOrd="6" destOrd="0" presId="urn:microsoft.com/office/officeart/2005/8/layout/cycle1"/>
    <dgm:cxn modelId="{FCD02D38-9304-4519-B466-DA621AE3A20B}" type="presParOf" srcId="{B4608A5E-2BC5-42D8-B3E3-78A1984F9691}" destId="{624696E7-B795-4B62-8414-339087121153}" srcOrd="7" destOrd="0" presId="urn:microsoft.com/office/officeart/2005/8/layout/cycle1"/>
    <dgm:cxn modelId="{D6BA967E-0033-4335-9181-C024F7BF89D8}" type="presParOf" srcId="{B4608A5E-2BC5-42D8-B3E3-78A1984F9691}" destId="{D1EE53A6-278B-4F80-9C74-4D49F5F16626}" srcOrd="8" destOrd="0" presId="urn:microsoft.com/office/officeart/2005/8/layout/cycle1"/>
    <dgm:cxn modelId="{67B115A8-FCE5-49F1-90D7-8E70F479FC7D}" type="presParOf" srcId="{B4608A5E-2BC5-42D8-B3E3-78A1984F9691}" destId="{CA1C2E77-FC0C-4E88-A92F-6077598BFBC6}" srcOrd="9" destOrd="0" presId="urn:microsoft.com/office/officeart/2005/8/layout/cycle1"/>
    <dgm:cxn modelId="{906B4896-E4FF-46A9-8F33-BFC2C56B3F66}" type="presParOf" srcId="{B4608A5E-2BC5-42D8-B3E3-78A1984F9691}" destId="{70E3CEA0-259B-4927-B1F0-C11D06D1DF2D}" srcOrd="10" destOrd="0" presId="urn:microsoft.com/office/officeart/2005/8/layout/cycle1"/>
    <dgm:cxn modelId="{CE20E5EB-D6D8-4BEF-849F-E424BF980EC8}" type="presParOf" srcId="{B4608A5E-2BC5-42D8-B3E3-78A1984F9691}" destId="{FDA29698-7F64-4F3D-AE84-A28E493F4A72}"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9AB1B-1860-43E3-B932-7D978C500053}">
      <dsp:nvSpPr>
        <dsp:cNvPr id="0" name=""/>
        <dsp:cNvSpPr/>
      </dsp:nvSpPr>
      <dsp:spPr>
        <a:xfrm>
          <a:off x="5914340" y="128658"/>
          <a:ext cx="2036582" cy="203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AU" sz="3300" kern="1200">
              <a:latin typeface="Raleway" panose="020B0503030101060003" pitchFamily="34" charset="0"/>
            </a:rPr>
            <a:t>JavaScript</a:t>
          </a:r>
        </a:p>
      </dsp:txBody>
      <dsp:txXfrm>
        <a:off x="5914340" y="128658"/>
        <a:ext cx="2036582" cy="2036582"/>
      </dsp:txXfrm>
    </dsp:sp>
    <dsp:sp modelId="{E6FA91AF-0F67-46F0-9919-8BA743F1481B}">
      <dsp:nvSpPr>
        <dsp:cNvPr id="0" name=""/>
        <dsp:cNvSpPr/>
      </dsp:nvSpPr>
      <dsp:spPr>
        <a:xfrm>
          <a:off x="2321029" y="-688"/>
          <a:ext cx="5759240" cy="5759240"/>
        </a:xfrm>
        <a:prstGeom prst="circularArrow">
          <a:avLst>
            <a:gd name="adj1" fmla="val 6896"/>
            <a:gd name="adj2" fmla="val 464838"/>
            <a:gd name="adj3" fmla="val 551578"/>
            <a:gd name="adj4" fmla="val 20583584"/>
            <a:gd name="adj5" fmla="val 80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6D5F81-1988-4B3B-AE98-3740815EC635}">
      <dsp:nvSpPr>
        <dsp:cNvPr id="0" name=""/>
        <dsp:cNvSpPr/>
      </dsp:nvSpPr>
      <dsp:spPr>
        <a:xfrm>
          <a:off x="5914340" y="3592621"/>
          <a:ext cx="2036582" cy="203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AU" sz="3300" kern="1200" dirty="0">
              <a:latin typeface="Raleway" panose="020B0503030101060003" pitchFamily="34" charset="0"/>
            </a:rPr>
            <a:t>CSS</a:t>
          </a:r>
        </a:p>
      </dsp:txBody>
      <dsp:txXfrm>
        <a:off x="5914340" y="3592621"/>
        <a:ext cx="2036582" cy="2036582"/>
      </dsp:txXfrm>
    </dsp:sp>
    <dsp:sp modelId="{C88A5199-DCE3-4EDF-B93A-A5538663C0CD}">
      <dsp:nvSpPr>
        <dsp:cNvPr id="0" name=""/>
        <dsp:cNvSpPr/>
      </dsp:nvSpPr>
      <dsp:spPr>
        <a:xfrm>
          <a:off x="2321029" y="-688"/>
          <a:ext cx="5759240" cy="5759240"/>
        </a:xfrm>
        <a:prstGeom prst="circularArrow">
          <a:avLst>
            <a:gd name="adj1" fmla="val 6896"/>
            <a:gd name="adj2" fmla="val 464838"/>
            <a:gd name="adj3" fmla="val 5951578"/>
            <a:gd name="adj4" fmla="val 4383584"/>
            <a:gd name="adj5" fmla="val 80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4696E7-B795-4B62-8414-339087121153}">
      <dsp:nvSpPr>
        <dsp:cNvPr id="0" name=""/>
        <dsp:cNvSpPr/>
      </dsp:nvSpPr>
      <dsp:spPr>
        <a:xfrm>
          <a:off x="2450376" y="3592621"/>
          <a:ext cx="2036582" cy="203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AU" sz="3300" kern="1200" dirty="0">
              <a:latin typeface="Raleway" panose="020B0503030101060003" pitchFamily="34" charset="0"/>
            </a:rPr>
            <a:t>ARIA</a:t>
          </a:r>
        </a:p>
      </dsp:txBody>
      <dsp:txXfrm>
        <a:off x="2450376" y="3592621"/>
        <a:ext cx="2036582" cy="2036582"/>
      </dsp:txXfrm>
    </dsp:sp>
    <dsp:sp modelId="{D1EE53A6-278B-4F80-9C74-4D49F5F16626}">
      <dsp:nvSpPr>
        <dsp:cNvPr id="0" name=""/>
        <dsp:cNvSpPr/>
      </dsp:nvSpPr>
      <dsp:spPr>
        <a:xfrm>
          <a:off x="2321029" y="-688"/>
          <a:ext cx="5759240" cy="5759240"/>
        </a:xfrm>
        <a:prstGeom prst="circularArrow">
          <a:avLst>
            <a:gd name="adj1" fmla="val 6896"/>
            <a:gd name="adj2" fmla="val 464838"/>
            <a:gd name="adj3" fmla="val 11351578"/>
            <a:gd name="adj4" fmla="val 9783584"/>
            <a:gd name="adj5" fmla="val 80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E3CEA0-259B-4927-B1F0-C11D06D1DF2D}">
      <dsp:nvSpPr>
        <dsp:cNvPr id="0" name=""/>
        <dsp:cNvSpPr/>
      </dsp:nvSpPr>
      <dsp:spPr>
        <a:xfrm>
          <a:off x="2450376" y="128658"/>
          <a:ext cx="2036582" cy="203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AU" sz="3300" kern="1200">
              <a:latin typeface="Raleway" panose="020B0503030101060003" pitchFamily="34" charset="0"/>
            </a:rPr>
            <a:t>HTML</a:t>
          </a:r>
        </a:p>
      </dsp:txBody>
      <dsp:txXfrm>
        <a:off x="2450376" y="128658"/>
        <a:ext cx="2036582" cy="2036582"/>
      </dsp:txXfrm>
    </dsp:sp>
    <dsp:sp modelId="{FDA29698-7F64-4F3D-AE84-A28E493F4A72}">
      <dsp:nvSpPr>
        <dsp:cNvPr id="0" name=""/>
        <dsp:cNvSpPr/>
      </dsp:nvSpPr>
      <dsp:spPr>
        <a:xfrm>
          <a:off x="2321029" y="-688"/>
          <a:ext cx="5759240" cy="5759240"/>
        </a:xfrm>
        <a:prstGeom prst="circularArrow">
          <a:avLst>
            <a:gd name="adj1" fmla="val 6896"/>
            <a:gd name="adj2" fmla="val 464838"/>
            <a:gd name="adj3" fmla="val 16751578"/>
            <a:gd name="adj4" fmla="val 15183584"/>
            <a:gd name="adj5" fmla="val 80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95A8B-554C-417D-8FF1-9BC111519510}" type="datetimeFigureOut">
              <a:rPr lang="en-AU" smtClean="0"/>
              <a:t>17/02/2019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B4D47-A7B3-465D-ACBD-F9F2113E4E1F}" type="slidenum">
              <a:rPr lang="en-AU" smtClean="0"/>
              <a:t>‹#›</a:t>
            </a:fld>
            <a:endParaRPr lang="en-AU"/>
          </a:p>
        </p:txBody>
      </p:sp>
    </p:spTree>
    <p:extLst>
      <p:ext uri="{BB962C8B-B14F-4D97-AF65-F5344CB8AC3E}">
        <p14:creationId xmlns:p14="http://schemas.microsoft.com/office/powerpoint/2010/main" val="2412500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Accessibility is measured on a</a:t>
            </a:r>
            <a:r>
              <a:rPr lang="en-AU" baseline="0"/>
              <a:t> per page basis, but we usually build one component or chunk at a time.</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1</a:t>
            </a:fld>
            <a:endParaRPr lang="en-AU"/>
          </a:p>
        </p:txBody>
      </p:sp>
    </p:spTree>
    <p:extLst>
      <p:ext uri="{BB962C8B-B14F-4D97-AF65-F5344CB8AC3E}">
        <p14:creationId xmlns:p14="http://schemas.microsoft.com/office/powerpoint/2010/main" val="171522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Notice that I've given the heading a negative tabindex. That's so</a:t>
            </a:r>
            <a:r>
              <a:rPr lang="en-AU" baseline="0"/>
              <a:t> I can use my JavaScript later on to send focus to the heading.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11</a:t>
            </a:fld>
            <a:endParaRPr lang="en-AU"/>
          </a:p>
        </p:txBody>
      </p:sp>
    </p:spTree>
    <p:extLst>
      <p:ext uri="{BB962C8B-B14F-4D97-AF65-F5344CB8AC3E}">
        <p14:creationId xmlns:p14="http://schemas.microsoft.com/office/powerpoint/2010/main" val="792745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I've chosen to use</a:t>
            </a:r>
            <a:r>
              <a:rPr lang="en-AU" baseline="0"/>
              <a:t> a table to lay out the dates. You could use a list, but it can only be navigated in a linear way. Screenreader software has shortcuts for users to move around tables more easily.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12</a:t>
            </a:fld>
            <a:endParaRPr lang="en-AU"/>
          </a:p>
        </p:txBody>
      </p:sp>
    </p:spTree>
    <p:extLst>
      <p:ext uri="{BB962C8B-B14F-4D97-AF65-F5344CB8AC3E}">
        <p14:creationId xmlns:p14="http://schemas.microsoft.com/office/powerpoint/2010/main" val="2247054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a:t>
            </a:r>
            <a:r>
              <a:rPr lang="en-AU" baseline="0"/>
              <a:t> adding the scope attribute makes it easier for screenreader users to understand which column they're in by associating the header cells to the rest of the cells.</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13</a:t>
            </a:fld>
            <a:endParaRPr lang="en-AU"/>
          </a:p>
        </p:txBody>
      </p:sp>
    </p:spTree>
    <p:extLst>
      <p:ext uri="{BB962C8B-B14F-4D97-AF65-F5344CB8AC3E}">
        <p14:creationId xmlns:p14="http://schemas.microsoft.com/office/powerpoint/2010/main" val="1565952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a:t>
            </a:r>
            <a:r>
              <a:rPr lang="en-AU" baseline="0"/>
              <a:t> problem with tables for layout is that a lot of developers are then tempted to add click events to the cells. You'll see this kind of code in a lot of the big-name datepicker plugins. The problem is that this function only responds to mouse clicks.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14</a:t>
            </a:fld>
            <a:endParaRPr lang="en-AU"/>
          </a:p>
        </p:txBody>
      </p:sp>
    </p:spTree>
    <p:extLst>
      <p:ext uri="{BB962C8B-B14F-4D97-AF65-F5344CB8AC3E}">
        <p14:creationId xmlns:p14="http://schemas.microsoft.com/office/powerpoint/2010/main" val="553746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 we have to add some keyboard listeners</a:t>
            </a:r>
          </a:p>
        </p:txBody>
      </p:sp>
      <p:sp>
        <p:nvSpPr>
          <p:cNvPr id="4" name="Slide Number Placeholder 3"/>
          <p:cNvSpPr>
            <a:spLocks noGrp="1"/>
          </p:cNvSpPr>
          <p:nvPr>
            <p:ph type="sldNum" sz="quarter" idx="10"/>
          </p:nvPr>
        </p:nvSpPr>
        <p:spPr/>
        <p:txBody>
          <a:bodyPr/>
          <a:lstStyle/>
          <a:p>
            <a:fld id="{511B4D47-A7B3-465D-ACBD-F9F2113E4E1F}" type="slidenum">
              <a:rPr lang="en-AU" smtClean="0"/>
              <a:t>15</a:t>
            </a:fld>
            <a:endParaRPr lang="en-AU"/>
          </a:p>
        </p:txBody>
      </p:sp>
    </p:spTree>
    <p:extLst>
      <p:ext uri="{BB962C8B-B14F-4D97-AF65-F5344CB8AC3E}">
        <p14:creationId xmlns:p14="http://schemas.microsoft.com/office/powerpoint/2010/main" val="354677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 some touch listeners. And there's a Voice</a:t>
            </a:r>
            <a:r>
              <a:rPr lang="en-AU" baseline="0"/>
              <a:t> API in the early stages so we'll probably have to start adding listeners for listening events soon too.</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16</a:t>
            </a:fld>
            <a:endParaRPr lang="en-AU"/>
          </a:p>
        </p:txBody>
      </p:sp>
    </p:spTree>
    <p:extLst>
      <p:ext uri="{BB962C8B-B14F-4D97-AF65-F5344CB8AC3E}">
        <p14:creationId xmlns:p14="http://schemas.microsoft.com/office/powerpoint/2010/main" val="2273884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It's much easier to use form inputs. All</a:t>
            </a:r>
            <a:r>
              <a:rPr lang="en-AU" baseline="0"/>
              <a:t> form inputs take focus and click events from any type of input device, so one listener works for all devices.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17</a:t>
            </a:fld>
            <a:endParaRPr lang="en-AU"/>
          </a:p>
        </p:txBody>
      </p:sp>
    </p:spTree>
    <p:extLst>
      <p:ext uri="{BB962C8B-B14F-4D97-AF65-F5344CB8AC3E}">
        <p14:creationId xmlns:p14="http://schemas.microsoft.com/office/powerpoint/2010/main" val="49853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When it comes to form inputs in a datepicker, you could use radio</a:t>
            </a:r>
            <a:r>
              <a:rPr lang="en-AU" baseline="0"/>
              <a:t> buttons if you only want users to choose a single day</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18</a:t>
            </a:fld>
            <a:endParaRPr lang="en-AU"/>
          </a:p>
        </p:txBody>
      </p:sp>
    </p:spTree>
    <p:extLst>
      <p:ext uri="{BB962C8B-B14F-4D97-AF65-F5344CB8AC3E}">
        <p14:creationId xmlns:p14="http://schemas.microsoft.com/office/powerpoint/2010/main" val="1366668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Or checkbox inputs if you want them to choose a bunch of days.</a:t>
            </a:r>
          </a:p>
        </p:txBody>
      </p:sp>
      <p:sp>
        <p:nvSpPr>
          <p:cNvPr id="4" name="Slide Number Placeholder 3"/>
          <p:cNvSpPr>
            <a:spLocks noGrp="1"/>
          </p:cNvSpPr>
          <p:nvPr>
            <p:ph type="sldNum" sz="quarter" idx="10"/>
          </p:nvPr>
        </p:nvSpPr>
        <p:spPr/>
        <p:txBody>
          <a:bodyPr/>
          <a:lstStyle/>
          <a:p>
            <a:fld id="{511B4D47-A7B3-465D-ACBD-F9F2113E4E1F}" type="slidenum">
              <a:rPr lang="en-AU" smtClean="0"/>
              <a:t>19</a:t>
            </a:fld>
            <a:endParaRPr lang="en-AU"/>
          </a:p>
        </p:txBody>
      </p:sp>
    </p:spTree>
    <p:extLst>
      <p:ext uri="{BB962C8B-B14F-4D97-AF65-F5344CB8AC3E}">
        <p14:creationId xmlns:p14="http://schemas.microsoft.com/office/powerpoint/2010/main" val="4041359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my demo I've used buttons because they're more flexible</a:t>
            </a:r>
            <a:r>
              <a:rPr lang="en-AU" baseline="0"/>
              <a:t> and can be used for more than one type of datepicker.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20</a:t>
            </a:fld>
            <a:endParaRPr lang="en-AU"/>
          </a:p>
        </p:txBody>
      </p:sp>
    </p:spTree>
    <p:extLst>
      <p:ext uri="{BB962C8B-B14F-4D97-AF65-F5344CB8AC3E}">
        <p14:creationId xmlns:p14="http://schemas.microsoft.com/office/powerpoint/2010/main" val="402332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 demonstrate my</a:t>
            </a:r>
            <a:r>
              <a:rPr lang="en-AU" baseline="0"/>
              <a:t> process, I've built a datepicker component. Newer developers can use my process as a guide to creating their own; more experienced devs might be interested to see what features go into making an accessible datepicker.</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2</a:t>
            </a:fld>
            <a:endParaRPr lang="en-AU"/>
          </a:p>
        </p:txBody>
      </p:sp>
    </p:spTree>
    <p:extLst>
      <p:ext uri="{BB962C8B-B14F-4D97-AF65-F5344CB8AC3E}">
        <p14:creationId xmlns:p14="http://schemas.microsoft.com/office/powerpoint/2010/main" val="1990287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 don't want people trying to use a datepicker unless they've got JavaScript available. So we're going to hide the toggle</a:t>
            </a:r>
            <a:r>
              <a:rPr lang="en-AU" baseline="0"/>
              <a:t> button in the HTML.</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22</a:t>
            </a:fld>
            <a:endParaRPr lang="en-AU"/>
          </a:p>
        </p:txBody>
      </p:sp>
    </p:spTree>
    <p:extLst>
      <p:ext uri="{BB962C8B-B14F-4D97-AF65-F5344CB8AC3E}">
        <p14:creationId xmlns:p14="http://schemas.microsoft.com/office/powerpoint/2010/main" val="774714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Using a</a:t>
            </a:r>
            <a:r>
              <a:rPr lang="en-AU" baseline="0"/>
              <a:t> class with display none on it, so the HTML is removed from the DOM until we ask for it.</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23</a:t>
            </a:fld>
            <a:endParaRPr lang="en-AU"/>
          </a:p>
        </p:txBody>
      </p:sp>
    </p:spTree>
    <p:extLst>
      <p:ext uri="{BB962C8B-B14F-4D97-AF65-F5344CB8AC3E}">
        <p14:creationId xmlns:p14="http://schemas.microsoft.com/office/powerpoint/2010/main" val="2677213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Then when</a:t>
            </a:r>
            <a:r>
              <a:rPr lang="en-AU" baseline="0"/>
              <a:t> our JavaScript is finished loading, we remove the class. This can be useful for sites which have an offline capability, or if your users are in areas of patchy internet with dropped connections all the time.</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24</a:t>
            </a:fld>
            <a:endParaRPr lang="en-AU"/>
          </a:p>
        </p:txBody>
      </p:sp>
    </p:spTree>
    <p:extLst>
      <p:ext uri="{BB962C8B-B14F-4D97-AF65-F5344CB8AC3E}">
        <p14:creationId xmlns:p14="http://schemas.microsoft.com/office/powerpoint/2010/main" val="1690399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 now we've got our</a:t>
            </a:r>
            <a:r>
              <a:rPr lang="en-AU" baseline="0"/>
              <a:t> button and JavaScript available and the user can choose for themselves whether to use the datepicker or not.</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25</a:t>
            </a:fld>
            <a:endParaRPr lang="en-AU"/>
          </a:p>
        </p:txBody>
      </p:sp>
    </p:spTree>
    <p:extLst>
      <p:ext uri="{BB962C8B-B14F-4D97-AF65-F5344CB8AC3E}">
        <p14:creationId xmlns:p14="http://schemas.microsoft.com/office/powerpoint/2010/main" val="3252143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Next we</a:t>
            </a:r>
            <a:r>
              <a:rPr lang="en-AU" baseline="0"/>
              <a:t> add script to control the opening and closing of the datepicker.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26</a:t>
            </a:fld>
            <a:endParaRPr lang="en-AU"/>
          </a:p>
        </p:txBody>
      </p:sp>
    </p:spTree>
    <p:extLst>
      <p:ext uri="{BB962C8B-B14F-4D97-AF65-F5344CB8AC3E}">
        <p14:creationId xmlns:p14="http://schemas.microsoft.com/office/powerpoint/2010/main" val="3178397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a:t>I'm using the W3Cs example script for a modal window. It's opinionated but manages focus reliably.</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27</a:t>
            </a:fld>
            <a:endParaRPr lang="en-AU"/>
          </a:p>
        </p:txBody>
      </p:sp>
    </p:spTree>
    <p:extLst>
      <p:ext uri="{BB962C8B-B14F-4D97-AF65-F5344CB8AC3E}">
        <p14:creationId xmlns:p14="http://schemas.microsoft.com/office/powerpoint/2010/main" val="1689661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 here's</a:t>
            </a:r>
            <a:r>
              <a:rPr lang="en-AU" baseline="0"/>
              <a:t> our datepicker in a modal window. We have a Close button already, so I've added a function for that.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28</a:t>
            </a:fld>
            <a:endParaRPr lang="en-AU"/>
          </a:p>
        </p:txBody>
      </p:sp>
    </p:spTree>
    <p:extLst>
      <p:ext uri="{BB962C8B-B14F-4D97-AF65-F5344CB8AC3E}">
        <p14:creationId xmlns:p14="http://schemas.microsoft.com/office/powerpoint/2010/main" val="445998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we also want</a:t>
            </a:r>
            <a:r>
              <a:rPr lang="en-AU" baseline="0"/>
              <a:t> to make sure people have an alternative, and the Escape key is the usual method for getting out of somewhere you don't want to be.</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29</a:t>
            </a:fld>
            <a:endParaRPr lang="en-AU"/>
          </a:p>
        </p:txBody>
      </p:sp>
    </p:spTree>
    <p:extLst>
      <p:ext uri="{BB962C8B-B14F-4D97-AF65-F5344CB8AC3E}">
        <p14:creationId xmlns:p14="http://schemas.microsoft.com/office/powerpoint/2010/main" val="1942717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I'm going to replace</a:t>
            </a:r>
            <a:r>
              <a:rPr lang="en-AU" baseline="0"/>
              <a:t> my static table and buttons with a dynamic version, because I don't want to have to maintain a zillion tables for every possible month someone might need.</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30</a:t>
            </a:fld>
            <a:endParaRPr lang="en-AU"/>
          </a:p>
        </p:txBody>
      </p:sp>
    </p:spTree>
    <p:extLst>
      <p:ext uri="{BB962C8B-B14F-4D97-AF65-F5344CB8AC3E}">
        <p14:creationId xmlns:p14="http://schemas.microsoft.com/office/powerpoint/2010/main" val="1430200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Next I add some controls for the Previous and Next buttons, so people can move forward and backward one month at</a:t>
            </a:r>
            <a:r>
              <a:rPr lang="en-AU" baseline="0"/>
              <a:t> a time.</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31</a:t>
            </a:fld>
            <a:endParaRPr lang="en-AU"/>
          </a:p>
        </p:txBody>
      </p:sp>
    </p:spTree>
    <p:extLst>
      <p:ext uri="{BB962C8B-B14F-4D97-AF65-F5344CB8AC3E}">
        <p14:creationId xmlns:p14="http://schemas.microsoft.com/office/powerpoint/2010/main" val="210433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My process</a:t>
            </a:r>
            <a:r>
              <a:rPr lang="en-AU" baseline="0"/>
              <a:t> is based on what my friend Devon Person calls the Accessibility Stack. It's all the technologies we use for accessibility (HTML, JavaScript, CSS and ARIA) sized by how robust they are.</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3</a:t>
            </a:fld>
            <a:endParaRPr lang="en-AU"/>
          </a:p>
        </p:txBody>
      </p:sp>
    </p:spTree>
    <p:extLst>
      <p:ext uri="{BB962C8B-B14F-4D97-AF65-F5344CB8AC3E}">
        <p14:creationId xmlns:p14="http://schemas.microsoft.com/office/powerpoint/2010/main" val="4202997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Remember</a:t>
            </a:r>
            <a:r>
              <a:rPr lang="en-AU" baseline="0"/>
              <a:t> when I put that tabindex on the heading element? It was so I could send focus there when the heading changes so that blind users will be notified that their click was successful.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32</a:t>
            </a:fld>
            <a:endParaRPr lang="en-AU"/>
          </a:p>
        </p:txBody>
      </p:sp>
    </p:spTree>
    <p:extLst>
      <p:ext uri="{BB962C8B-B14F-4D97-AF65-F5344CB8AC3E}">
        <p14:creationId xmlns:p14="http://schemas.microsoft.com/office/powerpoint/2010/main" val="1936803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a:t>
            </a:r>
            <a:r>
              <a:rPr lang="en-AU" baseline="0"/>
              <a:t>w I'm going to disable any dates or months which are out of scope. I don't usually like to disable buttons, but in a datepicker people don't want to suddenly lose a button they've been using, or they might think they've missed a bunch of dates if they've been removed from the table.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33</a:t>
            </a:fld>
            <a:endParaRPr lang="en-AU"/>
          </a:p>
        </p:txBody>
      </p:sp>
    </p:spTree>
    <p:extLst>
      <p:ext uri="{BB962C8B-B14F-4D97-AF65-F5344CB8AC3E}">
        <p14:creationId xmlns:p14="http://schemas.microsoft.com/office/powerpoint/2010/main" val="2615001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 here's a</a:t>
            </a:r>
            <a:r>
              <a:rPr lang="en-AU" baseline="0"/>
              <a:t> month which has the earliest date we can pick.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34</a:t>
            </a:fld>
            <a:endParaRPr lang="en-AU"/>
          </a:p>
        </p:txBody>
      </p:sp>
    </p:spTree>
    <p:extLst>
      <p:ext uri="{BB962C8B-B14F-4D97-AF65-F5344CB8AC3E}">
        <p14:creationId xmlns:p14="http://schemas.microsoft.com/office/powerpoint/2010/main" val="386837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Finally we get to the real reason we were building a datepicker in the first place</a:t>
            </a:r>
            <a:r>
              <a:rPr lang="en-AU" baseline="0"/>
              <a:t> – to pick a date. When someone clicks one of our date buttons, we'll send it to the original text input which already has all the validation we need, and we close the modal to return to the form. Are you ready to see my amazing date selection gif? [Next slide autoplays]</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35</a:t>
            </a:fld>
            <a:endParaRPr lang="en-AU"/>
          </a:p>
        </p:txBody>
      </p:sp>
    </p:spTree>
    <p:extLst>
      <p:ext uri="{BB962C8B-B14F-4D97-AF65-F5344CB8AC3E}">
        <p14:creationId xmlns:p14="http://schemas.microsoft.com/office/powerpoint/2010/main" val="3093507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The user puts keyboard focus on the input then tabs to the Open Date Picker button. They click the button and the </a:t>
            </a:r>
            <a:r>
              <a:rPr lang="en-AU" dirty="0" err="1"/>
              <a:t>datepicker</a:t>
            </a:r>
            <a:r>
              <a:rPr lang="en-AU" dirty="0"/>
              <a:t> opens in a modal window. They tab around the dates and buttons, showing the basic focus indicator. They click on a date to select it. The modal closes and the selected date is now in the original text input.</a:t>
            </a:r>
          </a:p>
        </p:txBody>
      </p:sp>
      <p:sp>
        <p:nvSpPr>
          <p:cNvPr id="4" name="Slide Number Placeholder 3"/>
          <p:cNvSpPr>
            <a:spLocks noGrp="1"/>
          </p:cNvSpPr>
          <p:nvPr>
            <p:ph type="sldNum" sz="quarter" idx="5"/>
          </p:nvPr>
        </p:nvSpPr>
        <p:spPr/>
        <p:txBody>
          <a:bodyPr/>
          <a:lstStyle/>
          <a:p>
            <a:fld id="{511B4D47-A7B3-465D-ACBD-F9F2113E4E1F}" type="slidenum">
              <a:rPr lang="en-AU" smtClean="0"/>
              <a:t>36</a:t>
            </a:fld>
            <a:endParaRPr lang="en-AU"/>
          </a:p>
        </p:txBody>
      </p:sp>
    </p:spTree>
    <p:extLst>
      <p:ext uri="{BB962C8B-B14F-4D97-AF65-F5344CB8AC3E}">
        <p14:creationId xmlns:p14="http://schemas.microsoft.com/office/powerpoint/2010/main" val="3174359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 read</a:t>
            </a:r>
            <a:r>
              <a:rPr lang="en-AU" baseline="0"/>
              <a:t> out my CSS to you, I'll just point out the changes I made for accessibility reasons.</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38</a:t>
            </a:fld>
            <a:endParaRPr lang="en-AU"/>
          </a:p>
        </p:txBody>
      </p:sp>
    </p:spTree>
    <p:extLst>
      <p:ext uri="{BB962C8B-B14F-4D97-AF65-F5344CB8AC3E}">
        <p14:creationId xmlns:p14="http://schemas.microsoft.com/office/powerpoint/2010/main" val="3259648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Close button now has an accessible SVG icon in</a:t>
            </a:r>
            <a:r>
              <a:rPr lang="en-AU" baseline="0"/>
              <a:t> the HTML with alt text available.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39</a:t>
            </a:fld>
            <a:endParaRPr lang="en-AU"/>
          </a:p>
        </p:txBody>
      </p:sp>
    </p:spTree>
    <p:extLst>
      <p:ext uri="{BB962C8B-B14F-4D97-AF65-F5344CB8AC3E}">
        <p14:creationId xmlns:p14="http://schemas.microsoft.com/office/powerpoint/2010/main" val="9230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Any</a:t>
            </a:r>
            <a:r>
              <a:rPr lang="en-AU" baseline="0"/>
              <a:t> navigation buttons which have been disabled have a style distinct from the enabled buttons.</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40</a:t>
            </a:fld>
            <a:endParaRPr lang="en-AU"/>
          </a:p>
        </p:txBody>
      </p:sp>
    </p:spTree>
    <p:extLst>
      <p:ext uri="{BB962C8B-B14F-4D97-AF65-F5344CB8AC3E}">
        <p14:creationId xmlns:p14="http://schemas.microsoft.com/office/powerpoint/2010/main" val="1612584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currently selected date</a:t>
            </a:r>
            <a:r>
              <a:rPr lang="en-AU" baseline="0"/>
              <a:t> has it's own style</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41</a:t>
            </a:fld>
            <a:endParaRPr lang="en-AU"/>
          </a:p>
        </p:txBody>
      </p:sp>
    </p:spTree>
    <p:extLst>
      <p:ext uri="{BB962C8B-B14F-4D97-AF65-F5344CB8AC3E}">
        <p14:creationId xmlns:p14="http://schemas.microsoft.com/office/powerpoint/2010/main" val="2443090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 so does the currently hovered or focused date.</a:t>
            </a:r>
            <a:r>
              <a:rPr lang="en-AU" baseline="0"/>
              <a:t> Let's just confirm this works with some of the tools people with low vision might be using.</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42</a:t>
            </a:fld>
            <a:endParaRPr lang="en-AU"/>
          </a:p>
        </p:txBody>
      </p:sp>
    </p:spTree>
    <p:extLst>
      <p:ext uri="{BB962C8B-B14F-4D97-AF65-F5344CB8AC3E}">
        <p14:creationId xmlns:p14="http://schemas.microsoft.com/office/powerpoint/2010/main" val="278439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you work on native platforms instead of the web, the technology</a:t>
            </a:r>
            <a:r>
              <a:rPr lang="en-AU" baseline="0"/>
              <a:t> stack will change but the process will be much the same.</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4</a:t>
            </a:fld>
            <a:endParaRPr lang="en-AU"/>
          </a:p>
        </p:txBody>
      </p:sp>
    </p:spTree>
    <p:extLst>
      <p:ext uri="{BB962C8B-B14F-4D97-AF65-F5344CB8AC3E}">
        <p14:creationId xmlns:p14="http://schemas.microsoft.com/office/powerpoint/2010/main" val="27448075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is our modal when the whole page has been zoomed in</a:t>
            </a:r>
          </a:p>
        </p:txBody>
      </p:sp>
      <p:sp>
        <p:nvSpPr>
          <p:cNvPr id="4" name="Slide Number Placeholder 3"/>
          <p:cNvSpPr>
            <a:spLocks noGrp="1"/>
          </p:cNvSpPr>
          <p:nvPr>
            <p:ph type="sldNum" sz="quarter" idx="10"/>
          </p:nvPr>
        </p:nvSpPr>
        <p:spPr/>
        <p:txBody>
          <a:bodyPr/>
          <a:lstStyle/>
          <a:p>
            <a:fld id="{511B4D47-A7B3-465D-ACBD-F9F2113E4E1F}" type="slidenum">
              <a:rPr lang="en-AU" smtClean="0"/>
              <a:t>43</a:t>
            </a:fld>
            <a:endParaRPr lang="en-AU"/>
          </a:p>
        </p:txBody>
      </p:sp>
    </p:spTree>
    <p:extLst>
      <p:ext uri="{BB962C8B-B14F-4D97-AF65-F5344CB8AC3E}">
        <p14:creationId xmlns:p14="http://schemas.microsoft.com/office/powerpoint/2010/main" val="2667976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is</a:t>
            </a:r>
            <a:r>
              <a:rPr lang="en-AU" baseline="0"/>
              <a:t> how it looks when text has been resized.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44</a:t>
            </a:fld>
            <a:endParaRPr lang="en-AU"/>
          </a:p>
        </p:txBody>
      </p:sp>
    </p:spTree>
    <p:extLst>
      <p:ext uri="{BB962C8B-B14F-4D97-AF65-F5344CB8AC3E}">
        <p14:creationId xmlns:p14="http://schemas.microsoft.com/office/powerpoint/2010/main" val="2407527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 this is how it looks</a:t>
            </a:r>
            <a:r>
              <a:rPr lang="en-AU" baseline="0"/>
              <a:t> in a high contrast theme. I think it could do with some more emphasis on the selected date and hover effect, but that's a job for the next release. Overall I'm pretty happy with how it looks, it's accessible and I wouldn't be embarrassed to show it to a designer.</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45</a:t>
            </a:fld>
            <a:endParaRPr lang="en-AU"/>
          </a:p>
        </p:txBody>
      </p:sp>
    </p:spTree>
    <p:extLst>
      <p:ext uri="{BB962C8B-B14F-4D97-AF65-F5344CB8AC3E}">
        <p14:creationId xmlns:p14="http://schemas.microsoft.com/office/powerpoint/2010/main" val="4238128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My CSS for the selected date works well for most</a:t>
            </a:r>
            <a:r>
              <a:rPr lang="en-AU" baseline="0"/>
              <a:t> </a:t>
            </a:r>
            <a:r>
              <a:rPr lang="en-AU"/>
              <a:t>people with low vision, but it isn't reflected</a:t>
            </a:r>
            <a:r>
              <a:rPr lang="en-AU" baseline="0"/>
              <a:t> in the HTML so people using screenreaders won't know about it.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47</a:t>
            </a:fld>
            <a:endParaRPr lang="en-AU"/>
          </a:p>
        </p:txBody>
      </p:sp>
    </p:spTree>
    <p:extLst>
      <p:ext uri="{BB962C8B-B14F-4D97-AF65-F5344CB8AC3E}">
        <p14:creationId xmlns:p14="http://schemas.microsoft.com/office/powerpoint/2010/main" val="957236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a:t>
            </a:r>
            <a:r>
              <a:rPr lang="en-AU" baseline="0"/>
              <a:t> can use ARIA attributes as CSS selectors though, so I've switched them over here. This way we've got our programmatic and our visual markers tied together.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48</a:t>
            </a:fld>
            <a:endParaRPr lang="en-AU"/>
          </a:p>
        </p:txBody>
      </p:sp>
    </p:spTree>
    <p:extLst>
      <p:ext uri="{BB962C8B-B14F-4D97-AF65-F5344CB8AC3E}">
        <p14:creationId xmlns:p14="http://schemas.microsoft.com/office/powerpoint/2010/main" val="2196171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Another little improvement for</a:t>
            </a:r>
            <a:r>
              <a:rPr lang="en-AU" baseline="0"/>
              <a:t> usability is to replace the focus method as the way of letting screenreader users know when they've successfully changed months.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49</a:t>
            </a:fld>
            <a:endParaRPr lang="en-AU"/>
          </a:p>
        </p:txBody>
      </p:sp>
    </p:spTree>
    <p:extLst>
      <p:ext uri="{BB962C8B-B14F-4D97-AF65-F5344CB8AC3E}">
        <p14:creationId xmlns:p14="http://schemas.microsoft.com/office/powerpoint/2010/main" val="1099764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I'm</a:t>
            </a:r>
            <a:r>
              <a:rPr lang="en-AU" baseline="0"/>
              <a:t> not sure if Russ covered this in his workshop yesterday, but I've just marked that little bit of heading as an aria live region. It will be announced each time the text is updated, and now I can remove that focus shift and reduce the amount of keyboard navigation people have to do.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50</a:t>
            </a:fld>
            <a:endParaRPr lang="en-AU"/>
          </a:p>
        </p:txBody>
      </p:sp>
    </p:spTree>
    <p:extLst>
      <p:ext uri="{BB962C8B-B14F-4D97-AF65-F5344CB8AC3E}">
        <p14:creationId xmlns:p14="http://schemas.microsoft.com/office/powerpoint/2010/main" val="35671956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You've</a:t>
            </a:r>
            <a:r>
              <a:rPr lang="en-AU" baseline="0"/>
              <a:t> probably noticed that I haven't stuck just to one of the accessibility technologies at a time. Each one interacts with and is supported by the others. So you might see my 4 steps as more of an iterative process than a step-by-step formula. Regardless of technology, I do find myself following those steps over and over again, so maybe it's better to just re-phrase them in a technology-agnostic way.</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51</a:t>
            </a:fld>
            <a:endParaRPr lang="en-AU"/>
          </a:p>
        </p:txBody>
      </p:sp>
    </p:spTree>
    <p:extLst>
      <p:ext uri="{BB962C8B-B14F-4D97-AF65-F5344CB8AC3E}">
        <p14:creationId xmlns:p14="http://schemas.microsoft.com/office/powerpoint/2010/main" val="859916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When</a:t>
            </a:r>
            <a:r>
              <a:rPr lang="en-AU" baseline="0"/>
              <a:t> you break it down, this is essentially a progressive enhancement process. A lot of my thinking on this topic has been influenced by Jeremy Keith.</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52</a:t>
            </a:fld>
            <a:endParaRPr lang="en-AU"/>
          </a:p>
        </p:txBody>
      </p:sp>
    </p:spTree>
    <p:extLst>
      <p:ext uri="{BB962C8B-B14F-4D97-AF65-F5344CB8AC3E}">
        <p14:creationId xmlns:p14="http://schemas.microsoft.com/office/powerpoint/2010/main" val="1127703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you have time</a:t>
            </a:r>
            <a:r>
              <a:rPr lang="en-AU" baseline="0"/>
              <a:t>, I recommend his talk called "Enhance!" from An Event Apart, a few years ago. Sadly, it doesn't have any captions that I could find. If you think about it, accessibility ensures that our work translates not just to different browsers but also to different input and output devices.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53</a:t>
            </a:fld>
            <a:endParaRPr lang="en-AU"/>
          </a:p>
        </p:txBody>
      </p:sp>
    </p:spTree>
    <p:extLst>
      <p:ext uri="{BB962C8B-B14F-4D97-AF65-F5344CB8AC3E}">
        <p14:creationId xmlns:p14="http://schemas.microsoft.com/office/powerpoint/2010/main" val="2285158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is my original form. It tells you today's date,</a:t>
            </a:r>
            <a:r>
              <a:rPr lang="en-AU" baseline="0"/>
              <a:t> then asks you to choose one of your own using the text input. I'm using a library called moment.js which make the JavaScript date object easier to work with.</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6</a:t>
            </a:fld>
            <a:endParaRPr lang="en-AU"/>
          </a:p>
        </p:txBody>
      </p:sp>
    </p:spTree>
    <p:extLst>
      <p:ext uri="{BB962C8B-B14F-4D97-AF65-F5344CB8AC3E}">
        <p14:creationId xmlns:p14="http://schemas.microsoft.com/office/powerpoint/2010/main" val="23545169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a:t>
            </a:r>
            <a:r>
              <a:rPr lang="en-AU" baseline="0"/>
              <a:t> by making sure our base layers are solid and accessible, we can spend more time working on the goodies. I hope this has been useful for you. I've put the slides and code online, so if you want to have a go at building on top of this demo, please do feel free to see what you can do to improve it. </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54</a:t>
            </a:fld>
            <a:endParaRPr lang="en-AU"/>
          </a:p>
        </p:txBody>
      </p:sp>
    </p:spTree>
    <p:extLst>
      <p:ext uri="{BB962C8B-B14F-4D97-AF65-F5344CB8AC3E}">
        <p14:creationId xmlns:p14="http://schemas.microsoft.com/office/powerpoint/2010/main" val="365872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When you</a:t>
            </a:r>
            <a:r>
              <a:rPr lang="en-AU" baseline="0"/>
              <a:t> type in a date and click the Submit button, the form confirms which date you've chosen.</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7</a:t>
            </a:fld>
            <a:endParaRPr lang="en-AU"/>
          </a:p>
        </p:txBody>
      </p:sp>
    </p:spTree>
    <p:extLst>
      <p:ext uri="{BB962C8B-B14F-4D97-AF65-F5344CB8AC3E}">
        <p14:creationId xmlns:p14="http://schemas.microsoft.com/office/powerpoint/2010/main" val="1729476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And</a:t>
            </a:r>
            <a:r>
              <a:rPr lang="en-AU" baseline="0"/>
              <a:t> if you don't have a valid date, when you click Submit you get an accessible error message, very similar to what Russ just showed us.</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8</a:t>
            </a:fld>
            <a:endParaRPr lang="en-AU"/>
          </a:p>
        </p:txBody>
      </p:sp>
    </p:spTree>
    <p:extLst>
      <p:ext uri="{BB962C8B-B14F-4D97-AF65-F5344CB8AC3E}">
        <p14:creationId xmlns:p14="http://schemas.microsoft.com/office/powerpoint/2010/main" val="223671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I'm going to add a button for my datepicker now. I'm not going to override the text input, because for many people it's easier to type in numbers the way they think of them and let the computer handle the formatting and validation. The</a:t>
            </a:r>
            <a:r>
              <a:rPr lang="en-AU" baseline="0"/>
              <a:t> work of figuring out what is an okay date format should be our problem, not the user's problem.</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9</a:t>
            </a:fld>
            <a:endParaRPr lang="en-AU"/>
          </a:p>
        </p:txBody>
      </p:sp>
    </p:spTree>
    <p:extLst>
      <p:ext uri="{BB962C8B-B14F-4D97-AF65-F5344CB8AC3E}">
        <p14:creationId xmlns:p14="http://schemas.microsoft.com/office/powerpoint/2010/main" val="2651086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 let's build</a:t>
            </a:r>
            <a:r>
              <a:rPr lang="en-AU" baseline="0"/>
              <a:t> us a base layer of HTML. This will be the datepicker navigation – a heading with 3 buttons. I'm giving the buttons long names as it's more accessible than just "prev" or "next" or just some arrows with no alt content.</a:t>
            </a:r>
            <a:endParaRPr lang="en-AU"/>
          </a:p>
        </p:txBody>
      </p:sp>
      <p:sp>
        <p:nvSpPr>
          <p:cNvPr id="4" name="Slide Number Placeholder 3"/>
          <p:cNvSpPr>
            <a:spLocks noGrp="1"/>
          </p:cNvSpPr>
          <p:nvPr>
            <p:ph type="sldNum" sz="quarter" idx="10"/>
          </p:nvPr>
        </p:nvSpPr>
        <p:spPr/>
        <p:txBody>
          <a:bodyPr/>
          <a:lstStyle/>
          <a:p>
            <a:fld id="{511B4D47-A7B3-465D-ACBD-F9F2113E4E1F}" type="slidenum">
              <a:rPr lang="en-AU" smtClean="0"/>
              <a:t>10</a:t>
            </a:fld>
            <a:endParaRPr lang="en-AU"/>
          </a:p>
        </p:txBody>
      </p:sp>
    </p:spTree>
    <p:extLst>
      <p:ext uri="{BB962C8B-B14F-4D97-AF65-F5344CB8AC3E}">
        <p14:creationId xmlns:p14="http://schemas.microsoft.com/office/powerpoint/2010/main" val="418748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9BBA8F-F0FB-4EF6-A995-4AB316AC484F}" type="datetimeFigureOut">
              <a:rPr lang="en-AU" smtClean="0"/>
              <a:t>17/02/2019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CCFDD10-268D-42B4-A6AB-62085B2A5313}" type="slidenum">
              <a:rPr lang="en-AU" smtClean="0"/>
              <a:t>‹#›</a:t>
            </a:fld>
            <a:endParaRPr lang="en-AU"/>
          </a:p>
        </p:txBody>
      </p:sp>
    </p:spTree>
    <p:extLst>
      <p:ext uri="{BB962C8B-B14F-4D97-AF65-F5344CB8AC3E}">
        <p14:creationId xmlns:p14="http://schemas.microsoft.com/office/powerpoint/2010/main" val="3757009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9BBA8F-F0FB-4EF6-A995-4AB316AC484F}" type="datetimeFigureOut">
              <a:rPr lang="en-AU" smtClean="0"/>
              <a:t>17/02/2019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CCFDD10-268D-42B4-A6AB-62085B2A5313}" type="slidenum">
              <a:rPr lang="en-AU" smtClean="0"/>
              <a:t>‹#›</a:t>
            </a:fld>
            <a:endParaRPr lang="en-AU"/>
          </a:p>
        </p:txBody>
      </p:sp>
    </p:spTree>
    <p:extLst>
      <p:ext uri="{BB962C8B-B14F-4D97-AF65-F5344CB8AC3E}">
        <p14:creationId xmlns:p14="http://schemas.microsoft.com/office/powerpoint/2010/main" val="3569109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9BBA8F-F0FB-4EF6-A995-4AB316AC484F}" type="datetimeFigureOut">
              <a:rPr lang="en-AU" smtClean="0"/>
              <a:t>17/02/2019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CCFDD10-268D-42B4-A6AB-62085B2A5313}" type="slidenum">
              <a:rPr lang="en-AU" smtClean="0"/>
              <a:t>‹#›</a:t>
            </a:fld>
            <a:endParaRPr lang="en-AU"/>
          </a:p>
        </p:txBody>
      </p:sp>
    </p:spTree>
    <p:extLst>
      <p:ext uri="{BB962C8B-B14F-4D97-AF65-F5344CB8AC3E}">
        <p14:creationId xmlns:p14="http://schemas.microsoft.com/office/powerpoint/2010/main" val="316257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9BBA8F-F0FB-4EF6-A995-4AB316AC484F}" type="datetimeFigureOut">
              <a:rPr lang="en-AU" smtClean="0"/>
              <a:t>17/02/2019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CCFDD10-268D-42B4-A6AB-62085B2A5313}" type="slidenum">
              <a:rPr lang="en-AU" smtClean="0"/>
              <a:t>‹#›</a:t>
            </a:fld>
            <a:endParaRPr lang="en-AU"/>
          </a:p>
        </p:txBody>
      </p:sp>
    </p:spTree>
    <p:extLst>
      <p:ext uri="{BB962C8B-B14F-4D97-AF65-F5344CB8AC3E}">
        <p14:creationId xmlns:p14="http://schemas.microsoft.com/office/powerpoint/2010/main" val="316284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BBA8F-F0FB-4EF6-A995-4AB316AC484F}" type="datetimeFigureOut">
              <a:rPr lang="en-AU" smtClean="0"/>
              <a:t>17/02/2019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CCFDD10-268D-42B4-A6AB-62085B2A5313}" type="slidenum">
              <a:rPr lang="en-AU" smtClean="0"/>
              <a:t>‹#›</a:t>
            </a:fld>
            <a:endParaRPr lang="en-AU"/>
          </a:p>
        </p:txBody>
      </p:sp>
    </p:spTree>
    <p:extLst>
      <p:ext uri="{BB962C8B-B14F-4D97-AF65-F5344CB8AC3E}">
        <p14:creationId xmlns:p14="http://schemas.microsoft.com/office/powerpoint/2010/main" val="382226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9BBA8F-F0FB-4EF6-A995-4AB316AC484F}" type="datetimeFigureOut">
              <a:rPr lang="en-AU" smtClean="0"/>
              <a:t>17/02/2019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CCFDD10-268D-42B4-A6AB-62085B2A5313}" type="slidenum">
              <a:rPr lang="en-AU" smtClean="0"/>
              <a:t>‹#›</a:t>
            </a:fld>
            <a:endParaRPr lang="en-AU"/>
          </a:p>
        </p:txBody>
      </p:sp>
    </p:spTree>
    <p:extLst>
      <p:ext uri="{BB962C8B-B14F-4D97-AF65-F5344CB8AC3E}">
        <p14:creationId xmlns:p14="http://schemas.microsoft.com/office/powerpoint/2010/main" val="153994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9BBA8F-F0FB-4EF6-A995-4AB316AC484F}" type="datetimeFigureOut">
              <a:rPr lang="en-AU" smtClean="0"/>
              <a:t>17/02/2019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CCFDD10-268D-42B4-A6AB-62085B2A5313}" type="slidenum">
              <a:rPr lang="en-AU" smtClean="0"/>
              <a:t>‹#›</a:t>
            </a:fld>
            <a:endParaRPr lang="en-AU"/>
          </a:p>
        </p:txBody>
      </p:sp>
    </p:spTree>
    <p:extLst>
      <p:ext uri="{BB962C8B-B14F-4D97-AF65-F5344CB8AC3E}">
        <p14:creationId xmlns:p14="http://schemas.microsoft.com/office/powerpoint/2010/main" val="71803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9BBA8F-F0FB-4EF6-A995-4AB316AC484F}" type="datetimeFigureOut">
              <a:rPr lang="en-AU" smtClean="0"/>
              <a:t>17/02/2019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CCFDD10-268D-42B4-A6AB-62085B2A5313}" type="slidenum">
              <a:rPr lang="en-AU" smtClean="0"/>
              <a:t>‹#›</a:t>
            </a:fld>
            <a:endParaRPr lang="en-AU"/>
          </a:p>
        </p:txBody>
      </p:sp>
    </p:spTree>
    <p:extLst>
      <p:ext uri="{BB962C8B-B14F-4D97-AF65-F5344CB8AC3E}">
        <p14:creationId xmlns:p14="http://schemas.microsoft.com/office/powerpoint/2010/main" val="353990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BBA8F-F0FB-4EF6-A995-4AB316AC484F}" type="datetimeFigureOut">
              <a:rPr lang="en-AU" smtClean="0"/>
              <a:t>17/02/2019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CCFDD10-268D-42B4-A6AB-62085B2A5313}" type="slidenum">
              <a:rPr lang="en-AU" smtClean="0"/>
              <a:t>‹#›</a:t>
            </a:fld>
            <a:endParaRPr lang="en-AU"/>
          </a:p>
        </p:txBody>
      </p:sp>
    </p:spTree>
    <p:extLst>
      <p:ext uri="{BB962C8B-B14F-4D97-AF65-F5344CB8AC3E}">
        <p14:creationId xmlns:p14="http://schemas.microsoft.com/office/powerpoint/2010/main" val="416539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BBA8F-F0FB-4EF6-A995-4AB316AC484F}" type="datetimeFigureOut">
              <a:rPr lang="en-AU" smtClean="0"/>
              <a:t>17/02/2019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CCFDD10-268D-42B4-A6AB-62085B2A5313}" type="slidenum">
              <a:rPr lang="en-AU" smtClean="0"/>
              <a:t>‹#›</a:t>
            </a:fld>
            <a:endParaRPr lang="en-AU"/>
          </a:p>
        </p:txBody>
      </p:sp>
    </p:spTree>
    <p:extLst>
      <p:ext uri="{BB962C8B-B14F-4D97-AF65-F5344CB8AC3E}">
        <p14:creationId xmlns:p14="http://schemas.microsoft.com/office/powerpoint/2010/main" val="1014595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9BBA8F-F0FB-4EF6-A995-4AB316AC484F}" type="datetimeFigureOut">
              <a:rPr lang="en-AU" smtClean="0"/>
              <a:t>17/02/2019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CCFDD10-268D-42B4-A6AB-62085B2A5313}" type="slidenum">
              <a:rPr lang="en-AU" smtClean="0"/>
              <a:t>‹#›</a:t>
            </a:fld>
            <a:endParaRPr lang="en-AU"/>
          </a:p>
        </p:txBody>
      </p:sp>
    </p:spTree>
    <p:extLst>
      <p:ext uri="{BB962C8B-B14F-4D97-AF65-F5344CB8AC3E}">
        <p14:creationId xmlns:p14="http://schemas.microsoft.com/office/powerpoint/2010/main" val="3696603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BBA8F-F0FB-4EF6-A995-4AB316AC484F}" type="datetimeFigureOut">
              <a:rPr lang="en-AU" smtClean="0"/>
              <a:t>17/02/2019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FDD10-268D-42B4-A6AB-62085B2A5313}" type="slidenum">
              <a:rPr lang="en-AU" smtClean="0"/>
              <a:t>‹#›</a:t>
            </a:fld>
            <a:endParaRPr lang="en-AU"/>
          </a:p>
        </p:txBody>
      </p:sp>
    </p:spTree>
    <p:extLst>
      <p:ext uri="{BB962C8B-B14F-4D97-AF65-F5344CB8AC3E}">
        <p14:creationId xmlns:p14="http://schemas.microsoft.com/office/powerpoint/2010/main" val="2869363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juliegrundy.id.au/links/components.ht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rgbClr val="E6CEFF"/>
            </a:gs>
            <a:gs pos="83000">
              <a:srgbClr val="E6CEFF"/>
            </a:gs>
            <a:gs pos="100000">
              <a:srgbClr val="E6CEF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a:solidFill>
                  <a:srgbClr val="311B92"/>
                </a:solidFill>
                <a:latin typeface="Raleway Black" panose="020B0A03030101060003" pitchFamily="34" charset="0"/>
              </a:rPr>
              <a:t>Building Accessible Components</a:t>
            </a:r>
          </a:p>
        </p:txBody>
      </p:sp>
      <p:sp>
        <p:nvSpPr>
          <p:cNvPr id="3" name="Subtitle 2"/>
          <p:cNvSpPr>
            <a:spLocks noGrp="1"/>
          </p:cNvSpPr>
          <p:nvPr>
            <p:ph type="subTitle" idx="1"/>
          </p:nvPr>
        </p:nvSpPr>
        <p:spPr/>
        <p:txBody>
          <a:bodyPr/>
          <a:lstStyle/>
          <a:p>
            <a:r>
              <a:rPr lang="en-AU">
                <a:solidFill>
                  <a:srgbClr val="311B92"/>
                </a:solidFill>
                <a:latin typeface="Raleway" panose="020B0503030101060003" pitchFamily="34" charset="0"/>
              </a:rPr>
              <a:t>Julie Grundy</a:t>
            </a:r>
            <a:br>
              <a:rPr lang="en-AU">
                <a:solidFill>
                  <a:srgbClr val="311B92"/>
                </a:solidFill>
                <a:latin typeface="Raleway" panose="020B0503030101060003" pitchFamily="34" charset="0"/>
              </a:rPr>
            </a:br>
            <a:r>
              <a:rPr lang="en-AU">
                <a:solidFill>
                  <a:srgbClr val="311B92"/>
                </a:solidFill>
                <a:latin typeface="Raleway" panose="020B0503030101060003" pitchFamily="34" charset="0"/>
              </a:rPr>
              <a:t>@stringy</a:t>
            </a:r>
          </a:p>
        </p:txBody>
      </p:sp>
    </p:spTree>
    <p:extLst>
      <p:ext uri="{BB962C8B-B14F-4D97-AF65-F5344CB8AC3E}">
        <p14:creationId xmlns:p14="http://schemas.microsoft.com/office/powerpoint/2010/main" val="3402018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Datepicker navigation</a:t>
            </a:r>
          </a:p>
        </p:txBody>
      </p:sp>
      <p:sp>
        <p:nvSpPr>
          <p:cNvPr id="4" name="Content Placeholder 3"/>
          <p:cNvSpPr>
            <a:spLocks noGrp="1"/>
          </p:cNvSpPr>
          <p:nvPr>
            <p:ph idx="1"/>
          </p:nvPr>
        </p:nvSpPr>
        <p:spPr>
          <a:solidFill>
            <a:schemeClr val="tx1"/>
          </a:solidFill>
        </p:spPr>
        <p:txBody>
          <a:bodyPr>
            <a:normAutofit/>
          </a:bodyPr>
          <a:lstStyle/>
          <a:p>
            <a:pPr marL="0" indent="0">
              <a:lnSpc>
                <a:spcPct val="100000"/>
              </a:lnSpc>
              <a:buNone/>
            </a:pPr>
            <a:endParaRPr lang="en-AU" sz="2000">
              <a:solidFill>
                <a:schemeClr val="bg1"/>
              </a:solidFill>
              <a:latin typeface="Courier New" panose="02070309020205020404" pitchFamily="49" charset="0"/>
              <a:cs typeface="Courier New" panose="02070309020205020404" pitchFamily="49" charset="0"/>
            </a:endParaRPr>
          </a:p>
          <a:p>
            <a:pPr marL="0" indent="0">
              <a:lnSpc>
                <a:spcPct val="100000"/>
              </a:lnSpc>
              <a:buNone/>
            </a:pPr>
            <a:r>
              <a:rPr lang="en-AU" sz="2000">
                <a:solidFill>
                  <a:schemeClr val="bg1"/>
                </a:solidFill>
                <a:latin typeface="Courier New" panose="02070309020205020404" pitchFamily="49" charset="0"/>
                <a:cs typeface="Courier New" panose="02070309020205020404" pitchFamily="49" charset="0"/>
              </a:rPr>
              <a:t>&lt;div class="dp-nav"&gt;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&lt;h2 id="dp1-heading" tabindex="-1"&gt;Available dates in July&lt;/h2&gt;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&lt;button id="dp1-close"&gt;Close&lt;/button&gt;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&lt;button id="dp1-previous"&gt;Previous month&lt;/button&gt;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&lt;button id="dp1-next"&gt;Next month&lt;/button&gt;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&lt;/div&gt;</a:t>
            </a:r>
          </a:p>
        </p:txBody>
      </p:sp>
    </p:spTree>
    <p:extLst>
      <p:ext uri="{BB962C8B-B14F-4D97-AF65-F5344CB8AC3E}">
        <p14:creationId xmlns:p14="http://schemas.microsoft.com/office/powerpoint/2010/main" val="126680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Datepicker navigation</a:t>
            </a:r>
          </a:p>
        </p:txBody>
      </p:sp>
      <p:sp>
        <p:nvSpPr>
          <p:cNvPr id="4" name="Content Placeholder 3"/>
          <p:cNvSpPr>
            <a:spLocks noGrp="1"/>
          </p:cNvSpPr>
          <p:nvPr>
            <p:ph idx="1"/>
          </p:nvPr>
        </p:nvSpPr>
        <p:spPr>
          <a:solidFill>
            <a:schemeClr val="tx1"/>
          </a:solidFill>
        </p:spPr>
        <p:txBody>
          <a:bodyPr>
            <a:normAutofit/>
          </a:bodyPr>
          <a:lstStyle/>
          <a:p>
            <a:pPr marL="0" indent="0">
              <a:lnSpc>
                <a:spcPct val="100000"/>
              </a:lnSpc>
              <a:buNone/>
            </a:pPr>
            <a:endParaRPr lang="en-AU" sz="2000">
              <a:solidFill>
                <a:schemeClr val="bg1"/>
              </a:solidFill>
              <a:latin typeface="Courier New" panose="02070309020205020404" pitchFamily="49" charset="0"/>
              <a:cs typeface="Courier New" panose="02070309020205020404" pitchFamily="49" charset="0"/>
            </a:endParaRPr>
          </a:p>
          <a:p>
            <a:pPr marL="0" indent="0">
              <a:lnSpc>
                <a:spcPct val="100000"/>
              </a:lnSpc>
              <a:buNone/>
            </a:pPr>
            <a:r>
              <a:rPr lang="en-AU" sz="2000">
                <a:solidFill>
                  <a:schemeClr val="bg1"/>
                </a:solidFill>
                <a:latin typeface="Courier New" panose="02070309020205020404" pitchFamily="49" charset="0"/>
                <a:cs typeface="Courier New" panose="02070309020205020404" pitchFamily="49" charset="0"/>
              </a:rPr>
              <a:t>&lt;div class="dp-nav"&gt;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a:t>
            </a:r>
            <a:r>
              <a:rPr lang="en-AU" sz="2000">
                <a:solidFill>
                  <a:srgbClr val="FFFF00"/>
                </a:solidFill>
                <a:latin typeface="Courier New" panose="02070309020205020404" pitchFamily="49" charset="0"/>
                <a:cs typeface="Courier New" panose="02070309020205020404" pitchFamily="49" charset="0"/>
              </a:rPr>
              <a:t>&lt;h2 id="dp1-heading" tabindex="-1"&gt;Available dates in July&lt;/h2&gt;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&lt;button id="dp1-close"&gt;Close&lt;/button&gt;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&lt;button id="dp1-previous"&gt;Previous month&lt;/button&gt;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&lt;button id="dp1-next"&gt;Next month&lt;/button&gt;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&lt;/div&gt;</a:t>
            </a:r>
          </a:p>
        </p:txBody>
      </p:sp>
    </p:spTree>
    <p:extLst>
      <p:ext uri="{BB962C8B-B14F-4D97-AF65-F5344CB8AC3E}">
        <p14:creationId xmlns:p14="http://schemas.microsoft.com/office/powerpoint/2010/main" val="3126773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Add a table for the dates</a:t>
            </a:r>
          </a:p>
        </p:txBody>
      </p:sp>
      <p:sp>
        <p:nvSpPr>
          <p:cNvPr id="4" name="Content Placeholder 3"/>
          <p:cNvSpPr>
            <a:spLocks noGrp="1"/>
          </p:cNvSpPr>
          <p:nvPr>
            <p:ph idx="1"/>
          </p:nvPr>
        </p:nvSpPr>
        <p:spPr>
          <a:solidFill>
            <a:schemeClr val="tx1"/>
          </a:solidFill>
        </p:spPr>
        <p:txBody>
          <a:bodyPr>
            <a:noAutofit/>
          </a:bodyPr>
          <a:lstStyle/>
          <a:p>
            <a:pPr marL="0" indent="0">
              <a:lnSpc>
                <a:spcPct val="100000"/>
              </a:lnSpc>
              <a:buNone/>
            </a:pPr>
            <a:r>
              <a:rPr lang="en-AU" sz="2000">
                <a:solidFill>
                  <a:schemeClr val="bg1"/>
                </a:solidFill>
                <a:latin typeface="Courier New" panose="02070309020205020404" pitchFamily="49" charset="0"/>
                <a:cs typeface="Courier New" panose="02070309020205020404" pitchFamily="49" charset="0"/>
              </a:rPr>
              <a:t>&lt;div class="dp-body"&gt;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&lt;table&gt;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&lt;tr&gt;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 scope="col"&gt;Sunday&lt;/th&gt;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 scope="col"&gt;Monday&lt;/th&gt;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 scope="col"&gt;Tuesday&lt;/th&gt;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 scope="col"&gt;Wednesday&lt;/th&gt;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 scope="col"&gt;Thursday&lt;/th&gt;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 scope="col"&gt;Friday&lt;/th&gt;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 scope="col"&gt;Saturday&lt;/th&gt;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&lt;/tr&gt;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&lt;tr&gt;… rows with dates … &lt;/tr&gt;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&lt;/table&gt;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&lt;/div&gt;</a:t>
            </a:r>
          </a:p>
        </p:txBody>
      </p:sp>
    </p:spTree>
    <p:extLst>
      <p:ext uri="{BB962C8B-B14F-4D97-AF65-F5344CB8AC3E}">
        <p14:creationId xmlns:p14="http://schemas.microsoft.com/office/powerpoint/2010/main" val="3020709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Add a table for the dates</a:t>
            </a:r>
          </a:p>
        </p:txBody>
      </p:sp>
      <p:sp>
        <p:nvSpPr>
          <p:cNvPr id="4" name="Content Placeholder 3"/>
          <p:cNvSpPr>
            <a:spLocks noGrp="1"/>
          </p:cNvSpPr>
          <p:nvPr>
            <p:ph idx="1"/>
          </p:nvPr>
        </p:nvSpPr>
        <p:spPr>
          <a:solidFill>
            <a:schemeClr val="tx1"/>
          </a:solidFill>
        </p:spPr>
        <p:txBody>
          <a:bodyPr>
            <a:noAutofit/>
          </a:bodyPr>
          <a:lstStyle/>
          <a:p>
            <a:pPr marL="0" indent="0">
              <a:lnSpc>
                <a:spcPct val="100000"/>
              </a:lnSpc>
              <a:buNone/>
            </a:pPr>
            <a:r>
              <a:rPr lang="en-AU" sz="2000">
                <a:solidFill>
                  <a:schemeClr val="bg1"/>
                </a:solidFill>
                <a:latin typeface="Courier New" panose="02070309020205020404" pitchFamily="49" charset="0"/>
                <a:cs typeface="Courier New" panose="02070309020205020404" pitchFamily="49" charset="0"/>
              </a:rPr>
              <a:t>&lt;div class="dp-body"&gt;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&lt;table&gt;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&lt;tr&gt;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a:t>
            </a:r>
            <a:r>
              <a:rPr lang="en-AU" sz="2000">
                <a:solidFill>
                  <a:srgbClr val="FFFF00"/>
                </a:solidFill>
                <a:latin typeface="Courier New" panose="02070309020205020404" pitchFamily="49" charset="0"/>
                <a:cs typeface="Courier New" panose="02070309020205020404" pitchFamily="49" charset="0"/>
              </a:rPr>
              <a:t> scope="col"</a:t>
            </a:r>
            <a:r>
              <a:rPr lang="en-AU" sz="2000">
                <a:solidFill>
                  <a:schemeClr val="bg1"/>
                </a:solidFill>
                <a:latin typeface="Courier New" panose="02070309020205020404" pitchFamily="49" charset="0"/>
                <a:cs typeface="Courier New" panose="02070309020205020404" pitchFamily="49" charset="0"/>
              </a:rPr>
              <a:t>&gt;Sunday&lt;/th&gt;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a:t>
            </a:r>
            <a:r>
              <a:rPr lang="en-AU" sz="2000">
                <a:solidFill>
                  <a:srgbClr val="FFFF00"/>
                </a:solidFill>
                <a:latin typeface="Courier New" panose="02070309020205020404" pitchFamily="49" charset="0"/>
                <a:cs typeface="Courier New" panose="02070309020205020404" pitchFamily="49" charset="0"/>
              </a:rPr>
              <a:t> scope="col"</a:t>
            </a:r>
            <a:r>
              <a:rPr lang="en-AU" sz="2000">
                <a:solidFill>
                  <a:schemeClr val="bg1"/>
                </a:solidFill>
                <a:latin typeface="Courier New" panose="02070309020205020404" pitchFamily="49" charset="0"/>
                <a:cs typeface="Courier New" panose="02070309020205020404" pitchFamily="49" charset="0"/>
              </a:rPr>
              <a:t>&gt;Monday&lt;/th&gt;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a:t>
            </a:r>
            <a:r>
              <a:rPr lang="en-AU" sz="2000">
                <a:solidFill>
                  <a:srgbClr val="FFFF00"/>
                </a:solidFill>
                <a:latin typeface="Courier New" panose="02070309020205020404" pitchFamily="49" charset="0"/>
                <a:cs typeface="Courier New" panose="02070309020205020404" pitchFamily="49" charset="0"/>
              </a:rPr>
              <a:t> scope="col"</a:t>
            </a:r>
            <a:r>
              <a:rPr lang="en-AU" sz="2000">
                <a:solidFill>
                  <a:schemeClr val="bg1"/>
                </a:solidFill>
                <a:latin typeface="Courier New" panose="02070309020205020404" pitchFamily="49" charset="0"/>
                <a:cs typeface="Courier New" panose="02070309020205020404" pitchFamily="49" charset="0"/>
              </a:rPr>
              <a:t>&gt;Tuesday&lt;/th&gt;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 </a:t>
            </a:r>
            <a:r>
              <a:rPr lang="en-AU" sz="2000">
                <a:solidFill>
                  <a:srgbClr val="FFFF00"/>
                </a:solidFill>
                <a:latin typeface="Courier New" panose="02070309020205020404" pitchFamily="49" charset="0"/>
                <a:cs typeface="Courier New" panose="02070309020205020404" pitchFamily="49" charset="0"/>
              </a:rPr>
              <a:t>scope="col"</a:t>
            </a:r>
            <a:r>
              <a:rPr lang="en-AU" sz="2000">
                <a:solidFill>
                  <a:schemeClr val="bg1"/>
                </a:solidFill>
                <a:latin typeface="Courier New" panose="02070309020205020404" pitchFamily="49" charset="0"/>
                <a:cs typeface="Courier New" panose="02070309020205020404" pitchFamily="49" charset="0"/>
              </a:rPr>
              <a:t>&gt;Wednesday&lt;/th&gt;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 </a:t>
            </a:r>
            <a:r>
              <a:rPr lang="en-AU" sz="2000">
                <a:solidFill>
                  <a:srgbClr val="FFFF00"/>
                </a:solidFill>
                <a:latin typeface="Courier New" panose="02070309020205020404" pitchFamily="49" charset="0"/>
                <a:cs typeface="Courier New" panose="02070309020205020404" pitchFamily="49" charset="0"/>
              </a:rPr>
              <a:t>scope="col"</a:t>
            </a:r>
            <a:r>
              <a:rPr lang="en-AU" sz="2000">
                <a:solidFill>
                  <a:schemeClr val="bg1"/>
                </a:solidFill>
                <a:latin typeface="Courier New" panose="02070309020205020404" pitchFamily="49" charset="0"/>
                <a:cs typeface="Courier New" panose="02070309020205020404" pitchFamily="49" charset="0"/>
              </a:rPr>
              <a:t>&gt;Thursday&lt;/th&gt;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 </a:t>
            </a:r>
            <a:r>
              <a:rPr lang="en-AU" sz="2000">
                <a:solidFill>
                  <a:srgbClr val="FFFF00"/>
                </a:solidFill>
                <a:latin typeface="Courier New" panose="02070309020205020404" pitchFamily="49" charset="0"/>
                <a:cs typeface="Courier New" panose="02070309020205020404" pitchFamily="49" charset="0"/>
              </a:rPr>
              <a:t>scope="col"</a:t>
            </a:r>
            <a:r>
              <a:rPr lang="en-AU" sz="2000">
                <a:solidFill>
                  <a:schemeClr val="bg1"/>
                </a:solidFill>
                <a:latin typeface="Courier New" panose="02070309020205020404" pitchFamily="49" charset="0"/>
                <a:cs typeface="Courier New" panose="02070309020205020404" pitchFamily="49" charset="0"/>
              </a:rPr>
              <a:t>&gt;Friday&lt;/th&gt;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&lt;th </a:t>
            </a:r>
            <a:r>
              <a:rPr lang="en-AU" sz="2000">
                <a:solidFill>
                  <a:srgbClr val="FFFF00"/>
                </a:solidFill>
                <a:latin typeface="Courier New" panose="02070309020205020404" pitchFamily="49" charset="0"/>
                <a:cs typeface="Courier New" panose="02070309020205020404" pitchFamily="49" charset="0"/>
              </a:rPr>
              <a:t>scope="col"</a:t>
            </a:r>
            <a:r>
              <a:rPr lang="en-AU" sz="2000">
                <a:solidFill>
                  <a:schemeClr val="bg1"/>
                </a:solidFill>
                <a:latin typeface="Courier New" panose="02070309020205020404" pitchFamily="49" charset="0"/>
                <a:cs typeface="Courier New" panose="02070309020205020404" pitchFamily="49" charset="0"/>
              </a:rPr>
              <a:t>&gt;Saturday&lt;/th&gt;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&lt;/tr&gt;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&lt;tr&gt;… rows with dates … &lt;/tr&gt;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  &lt;/table&gt;</a:t>
            </a:r>
            <a:br>
              <a:rPr lang="en-AU" sz="2000">
                <a:solidFill>
                  <a:schemeClr val="bg1"/>
                </a:solidFill>
                <a:latin typeface="Courier New" panose="02070309020205020404" pitchFamily="49" charset="0"/>
                <a:cs typeface="Courier New" panose="02070309020205020404" pitchFamily="49" charset="0"/>
              </a:rPr>
            </a:br>
            <a:r>
              <a:rPr lang="en-AU" sz="2000">
                <a:solidFill>
                  <a:schemeClr val="bg1"/>
                </a:solidFill>
                <a:latin typeface="Courier New" panose="02070309020205020404" pitchFamily="49" charset="0"/>
                <a:cs typeface="Courier New" panose="02070309020205020404" pitchFamily="49" charset="0"/>
              </a:rPr>
              <a:t>&lt;/div&gt;</a:t>
            </a:r>
          </a:p>
        </p:txBody>
      </p:sp>
    </p:spTree>
    <p:extLst>
      <p:ext uri="{BB962C8B-B14F-4D97-AF65-F5344CB8AC3E}">
        <p14:creationId xmlns:p14="http://schemas.microsoft.com/office/powerpoint/2010/main" val="135391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Avoid click handlers on table cells</a:t>
            </a:r>
          </a:p>
        </p:txBody>
      </p:sp>
      <p:sp>
        <p:nvSpPr>
          <p:cNvPr id="3"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&lt;td data-handler="selectDay" data-event="click" data-month="9" data-year="2018"&gt;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&lt;a class="ui-state-default" href="#"&gt;17&lt;/a&gt;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&lt;/td&gt;</a:t>
            </a:r>
            <a:br>
              <a:rPr lang="en-AU" sz="1800">
                <a:solidFill>
                  <a:schemeClr val="bg1"/>
                </a:solidFill>
                <a:latin typeface="Courier New" panose="02070309020205020404" pitchFamily="49" charset="0"/>
                <a:cs typeface="Courier New" panose="02070309020205020404" pitchFamily="49" charset="0"/>
              </a:rPr>
            </a:b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function()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datepicker._selectDay(id, +this.getAttribute("data-month"),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+this.getAttribute("data-year"), this)</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return false</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endParaRPr lang="en-AU" sz="1800">
              <a:solidFill>
                <a:schemeClr val="bg1"/>
              </a:solidFill>
            </a:endParaRPr>
          </a:p>
        </p:txBody>
      </p:sp>
    </p:spTree>
    <p:extLst>
      <p:ext uri="{BB962C8B-B14F-4D97-AF65-F5344CB8AC3E}">
        <p14:creationId xmlns:p14="http://schemas.microsoft.com/office/powerpoint/2010/main" val="1548325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Avoid click handlers on table cells</a:t>
            </a:r>
          </a:p>
        </p:txBody>
      </p:sp>
      <p:sp>
        <p:nvSpPr>
          <p:cNvPr id="3"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&lt;td data-handler="selectDay" data-event="click" data-month="9" data-year="2018"&gt;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&lt;a class="ui-state-default" href="#"&gt;17&lt;/a&gt;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&lt;/td&gt;</a:t>
            </a:r>
            <a:br>
              <a:rPr lang="en-AU" sz="1800">
                <a:solidFill>
                  <a:schemeClr val="bg1"/>
                </a:solidFill>
                <a:latin typeface="Courier New" panose="02070309020205020404" pitchFamily="49" charset="0"/>
                <a:cs typeface="Courier New" panose="02070309020205020404" pitchFamily="49" charset="0"/>
              </a:rPr>
            </a:b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function()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datepicker._selectDay(id, +this.getAttribute("data-month"),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+this.getAttribute("data-year"), this)</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return false</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br>
              <a:rPr lang="en-AU" sz="1800">
                <a:solidFill>
                  <a:schemeClr val="bg1"/>
                </a:solidFill>
                <a:latin typeface="Courier New" panose="02070309020205020404" pitchFamily="49" charset="0"/>
                <a:cs typeface="Courier New" panose="02070309020205020404" pitchFamily="49" charset="0"/>
              </a:rPr>
            </a:b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document.addEventListener('keyup', findWhichKey, false)</a:t>
            </a:r>
          </a:p>
          <a:p>
            <a:pPr marL="0" indent="0">
              <a:buNone/>
            </a:pPr>
            <a:endParaRPr lang="en-AU" sz="1800">
              <a:solidFill>
                <a:schemeClr val="bg1"/>
              </a:solidFill>
            </a:endParaRPr>
          </a:p>
        </p:txBody>
      </p:sp>
    </p:spTree>
    <p:extLst>
      <p:ext uri="{BB962C8B-B14F-4D97-AF65-F5344CB8AC3E}">
        <p14:creationId xmlns:p14="http://schemas.microsoft.com/office/powerpoint/2010/main" val="4406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Avoid click handlers on table cells</a:t>
            </a:r>
          </a:p>
        </p:txBody>
      </p:sp>
      <p:sp>
        <p:nvSpPr>
          <p:cNvPr id="3"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&lt;td data-handler="selectDay" data-event="click" data-month="9" data-year="2018"&gt;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&lt;a class="ui-state-default" href="#"&gt;17&lt;/a&gt;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&lt;/td&gt;</a:t>
            </a:r>
            <a:br>
              <a:rPr lang="en-AU" sz="1800">
                <a:solidFill>
                  <a:schemeClr val="bg1"/>
                </a:solidFill>
                <a:latin typeface="Courier New" panose="02070309020205020404" pitchFamily="49" charset="0"/>
                <a:cs typeface="Courier New" panose="02070309020205020404" pitchFamily="49" charset="0"/>
              </a:rPr>
            </a:b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function()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datepicker._selectDay(id, +this.getAttribute("data-month"),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+this.getAttribute("data-year"), this)</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return false</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br>
              <a:rPr lang="en-AU" sz="1800">
                <a:solidFill>
                  <a:schemeClr val="bg1"/>
                </a:solidFill>
                <a:latin typeface="Courier New" panose="02070309020205020404" pitchFamily="49" charset="0"/>
                <a:cs typeface="Courier New" panose="02070309020205020404" pitchFamily="49" charset="0"/>
              </a:rPr>
            </a:b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document.addEventListener('keyup', findWhichKey, false)</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document.addEventListener(‘touchstart’, handleStart, false)</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document.addEventListener(‘touchend’, handleEnd, false)</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document.addEventListener(‘touchcancel’, handleCancel, false)</a:t>
            </a:r>
          </a:p>
          <a:p>
            <a:pPr marL="0" indent="0">
              <a:buNone/>
            </a:pPr>
            <a:endParaRPr lang="en-AU" sz="1800">
              <a:solidFill>
                <a:schemeClr val="bg1"/>
              </a:solidFill>
            </a:endParaRPr>
          </a:p>
        </p:txBody>
      </p:sp>
    </p:spTree>
    <p:extLst>
      <p:ext uri="{BB962C8B-B14F-4D97-AF65-F5344CB8AC3E}">
        <p14:creationId xmlns:p14="http://schemas.microsoft.com/office/powerpoint/2010/main" val="1888755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Input elements support all click types</a:t>
            </a:r>
          </a:p>
        </p:txBody>
      </p:sp>
      <p:sp>
        <p:nvSpPr>
          <p:cNvPr id="3" name="Content Placeholder 2"/>
          <p:cNvSpPr>
            <a:spLocks noGrp="1"/>
          </p:cNvSpPr>
          <p:nvPr>
            <p:ph idx="1"/>
          </p:nvPr>
        </p:nvSpPr>
        <p:spPr>
          <a:solidFill>
            <a:schemeClr val="tx1"/>
          </a:solidFill>
        </p:spPr>
        <p:txBody>
          <a:bodyPr>
            <a:noAutofit/>
          </a:bodyPr>
          <a:lstStyle/>
          <a:p>
            <a:pPr marL="0" indent="0">
              <a:buNone/>
            </a:pP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btnDatepicker.addEventListener('click', function (e)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const whichBtn = e.target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submitDate(whichBtn)</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br>
              <a:rPr lang="en-AU" sz="1800">
                <a:solidFill>
                  <a:schemeClr val="bg1"/>
                </a:solidFill>
              </a:rPr>
            </a:br>
            <a:endParaRPr lang="en-AU" sz="1800">
              <a:solidFill>
                <a:schemeClr val="bg1"/>
              </a:solidFill>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83407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08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569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612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285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rgbClr val="E6CEFF"/>
            </a:gs>
            <a:gs pos="83000">
              <a:srgbClr val="E6CEFF"/>
            </a:gs>
            <a:gs pos="100000">
              <a:srgbClr val="E6CEFF"/>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solidFill>
                  <a:srgbClr val="311B92"/>
                </a:solidFill>
                <a:latin typeface="Raleway Black" panose="020B0A03030101060003" pitchFamily="34" charset="0"/>
              </a:rPr>
              <a:t>Make it interactive with JavaScript</a:t>
            </a:r>
          </a:p>
        </p:txBody>
      </p:sp>
      <p:sp>
        <p:nvSpPr>
          <p:cNvPr id="5" name="Text Placeholder 4"/>
          <p:cNvSpPr>
            <a:spLocks noGrp="1"/>
          </p:cNvSpPr>
          <p:nvPr>
            <p:ph type="body" idx="1"/>
          </p:nvPr>
        </p:nvSpPr>
        <p:spPr/>
        <p:txBody>
          <a:bodyPr/>
          <a:lstStyle/>
          <a:p>
            <a:r>
              <a:rPr lang="en-AU">
                <a:solidFill>
                  <a:srgbClr val="311B92"/>
                </a:solidFill>
                <a:latin typeface="Raleway" panose="020B0503030101060003" pitchFamily="34" charset="0"/>
              </a:rPr>
              <a:t>Step 2</a:t>
            </a:r>
            <a:endParaRPr lang="en-AU">
              <a:latin typeface="Raleway" panose="020B0503030101060003" pitchFamily="34" charset="0"/>
            </a:endParaRPr>
          </a:p>
        </p:txBody>
      </p:sp>
    </p:spTree>
    <p:extLst>
      <p:ext uri="{BB962C8B-B14F-4D97-AF65-F5344CB8AC3E}">
        <p14:creationId xmlns:p14="http://schemas.microsoft.com/office/powerpoint/2010/main" val="365773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Hide until JavaScript is available</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&lt;button type="button" id="dp1-toggler"&gt;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Open date picker</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&lt;/button&gt;</a:t>
            </a:r>
            <a:br>
              <a:rPr lang="en-AU" sz="1800">
                <a:solidFill>
                  <a:schemeClr val="bg1"/>
                </a:solidFill>
                <a:latin typeface="Courier New" panose="02070309020205020404" pitchFamily="49" charset="0"/>
                <a:cs typeface="Courier New" panose="02070309020205020404" pitchFamily="49" charset="0"/>
              </a:rPr>
            </a:b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&lt;div class="datepicker" id="dp1"&gt;… &lt;/div&gt;</a:t>
            </a:r>
            <a:endParaRPr lang="en-AU" sz="1800">
              <a:solidFill>
                <a:schemeClr val="bg1"/>
              </a:solidFill>
            </a:endParaRPr>
          </a:p>
        </p:txBody>
      </p:sp>
    </p:spTree>
    <p:extLst>
      <p:ext uri="{BB962C8B-B14F-4D97-AF65-F5344CB8AC3E}">
        <p14:creationId xmlns:p14="http://schemas.microsoft.com/office/powerpoint/2010/main" val="3438778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Hide until JavaScript is available</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&lt;button type="button" id="dp1-toggle" </a:t>
            </a:r>
            <a:r>
              <a:rPr lang="en-AU" sz="1800">
                <a:solidFill>
                  <a:srgbClr val="FFFF00"/>
                </a:solidFill>
                <a:latin typeface="Courier New" panose="02070309020205020404" pitchFamily="49" charset="0"/>
                <a:cs typeface="Courier New" panose="02070309020205020404" pitchFamily="49" charset="0"/>
              </a:rPr>
              <a:t>class="hidden"</a:t>
            </a:r>
            <a:r>
              <a:rPr lang="en-AU" sz="1800">
                <a:solidFill>
                  <a:schemeClr val="bg1"/>
                </a:solidFill>
                <a:latin typeface="Courier New" panose="02070309020205020404" pitchFamily="49" charset="0"/>
                <a:cs typeface="Courier New" panose="02070309020205020404" pitchFamily="49" charset="0"/>
              </a:rPr>
              <a:t>&gt;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Open date picker</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&lt;/button&gt;</a:t>
            </a:r>
            <a:br>
              <a:rPr lang="en-AU" sz="1800">
                <a:solidFill>
                  <a:schemeClr val="bg1"/>
                </a:solidFill>
                <a:latin typeface="Courier New" panose="02070309020205020404" pitchFamily="49" charset="0"/>
                <a:cs typeface="Courier New" panose="02070309020205020404" pitchFamily="49" charset="0"/>
              </a:rPr>
            </a:b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&lt;div class="datepicker</a:t>
            </a:r>
            <a:r>
              <a:rPr lang="en-AU" sz="1800">
                <a:solidFill>
                  <a:srgbClr val="FFFF00"/>
                </a:solidFill>
                <a:latin typeface="Courier New" panose="02070309020205020404" pitchFamily="49" charset="0"/>
                <a:cs typeface="Courier New" panose="02070309020205020404" pitchFamily="49" charset="0"/>
              </a:rPr>
              <a:t> hidden</a:t>
            </a:r>
            <a:r>
              <a:rPr lang="en-AU" sz="1800">
                <a:solidFill>
                  <a:schemeClr val="bg1"/>
                </a:solidFill>
                <a:latin typeface="Courier New" panose="02070309020205020404" pitchFamily="49" charset="0"/>
                <a:cs typeface="Courier New" panose="02070309020205020404" pitchFamily="49" charset="0"/>
              </a:rPr>
              <a:t>" id="dp1"&gt;… &lt;/div&gt;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.hidden {display: none;}</a:t>
            </a:r>
          </a:p>
        </p:txBody>
      </p:sp>
    </p:spTree>
    <p:extLst>
      <p:ext uri="{BB962C8B-B14F-4D97-AF65-F5344CB8AC3E}">
        <p14:creationId xmlns:p14="http://schemas.microsoft.com/office/powerpoint/2010/main" val="2796960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Use JavaScript to show the toggler</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lumMod val="65000"/>
                </a:schemeClr>
              </a:solidFill>
              <a:latin typeface="Courier New" panose="02070309020205020404" pitchFamily="49" charset="0"/>
              <a:cs typeface="Courier New" panose="02070309020205020404" pitchFamily="49" charset="0"/>
            </a:endParaRPr>
          </a:p>
          <a:p>
            <a:pPr marL="0" indent="0">
              <a:buNone/>
            </a:pPr>
            <a:r>
              <a:rPr lang="en-AU" sz="1800">
                <a:solidFill>
                  <a:schemeClr val="bg1">
                    <a:lumMod val="65000"/>
                  </a:schemeClr>
                </a:solidFill>
                <a:latin typeface="Courier New" panose="02070309020205020404" pitchFamily="49" charset="0"/>
                <a:cs typeface="Courier New" panose="02070309020205020404" pitchFamily="49" charset="0"/>
              </a:rPr>
              <a:t>// on load</a:t>
            </a:r>
          </a:p>
          <a:p>
            <a:pPr marL="0" indent="0">
              <a:buNone/>
            </a:pPr>
            <a:r>
              <a:rPr lang="en-AU" sz="1800">
                <a:solidFill>
                  <a:schemeClr val="bg1"/>
                </a:solidFill>
                <a:latin typeface="Courier New" panose="02070309020205020404" pitchFamily="49" charset="0"/>
                <a:cs typeface="Courier New" panose="02070309020205020404" pitchFamily="49" charset="0"/>
              </a:rPr>
              <a:t>btnToggle.classList.remove('hidden')</a:t>
            </a:r>
          </a:p>
        </p:txBody>
      </p:sp>
    </p:spTree>
    <p:extLst>
      <p:ext uri="{BB962C8B-B14F-4D97-AF65-F5344CB8AC3E}">
        <p14:creationId xmlns:p14="http://schemas.microsoft.com/office/powerpoint/2010/main" val="327945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069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Make the toggle control the datepicker</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btnToggle.addEventListener('click', function (e)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const body = document.querySelector('body')</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if (body.classList.contains('has-dialog'))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closeDialog('dp1', e.target)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 else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openDialog('dp1', e.target, 'dp1-heading')</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40842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Make the toggle control the datepicker</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btnToggle.addEventListener('click', function (e)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const body = document.querySelector('body')</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if (body.classList.contains('has-dialog'))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closeDialog('dp1', e.target)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 else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t>
            </a:r>
            <a:r>
              <a:rPr lang="en-AU" sz="1800">
                <a:solidFill>
                  <a:srgbClr val="FFFF00"/>
                </a:solidFill>
                <a:latin typeface="Courier New" panose="02070309020205020404" pitchFamily="49" charset="0"/>
                <a:cs typeface="Courier New" panose="02070309020205020404" pitchFamily="49" charset="0"/>
              </a:rPr>
              <a:t>openDialog('dp1', e.target, 'dp1-heading')</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82017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139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Add Escape key to close the modal</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document.addEventListener('keyup', function (e)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e.preventDefault()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findWhichKey(e)</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function findWhichKey (pressedKey)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if (pressedKey.key === 'Escape')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closeDialog()</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12243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yramid with HTML as the bottom and largest layer, CSS next, then Javascript, and ARIA as the top and smallest lay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311" y="520751"/>
            <a:ext cx="7429979" cy="5816498"/>
          </a:xfrm>
          <a:prstGeom prst="rect">
            <a:avLst/>
          </a:prstGeom>
        </p:spPr>
      </p:pic>
      <p:sp>
        <p:nvSpPr>
          <p:cNvPr id="6" name="Rectangle 5"/>
          <p:cNvSpPr/>
          <p:nvPr/>
        </p:nvSpPr>
        <p:spPr>
          <a:xfrm>
            <a:off x="-1" y="323850"/>
            <a:ext cx="6581776" cy="885826"/>
          </a:xfrm>
          <a:prstGeom prst="rect">
            <a:avLst/>
          </a:prstGeom>
          <a:solidFill>
            <a:srgbClr val="EEE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AU" dirty="0">
                <a:solidFill>
                  <a:srgbClr val="311B92"/>
                </a:solidFill>
                <a:latin typeface="Raleway" panose="020B0503030101060003" pitchFamily="34" charset="0"/>
              </a:rPr>
              <a:t>The Accessibility Stack: making a better layer cake</a:t>
            </a:r>
            <a:br>
              <a:rPr lang="en-AU" dirty="0">
                <a:solidFill>
                  <a:srgbClr val="311B92"/>
                </a:solidFill>
                <a:latin typeface="Raleway" panose="020B0503030101060003" pitchFamily="34" charset="0"/>
              </a:rPr>
            </a:br>
            <a:r>
              <a:rPr lang="en-AU" b="1" dirty="0">
                <a:solidFill>
                  <a:srgbClr val="311B92"/>
                </a:solidFill>
                <a:latin typeface="Raleway" panose="020B0503030101060003" pitchFamily="34" charset="0"/>
              </a:rPr>
              <a:t>Devon </a:t>
            </a:r>
            <a:r>
              <a:rPr lang="en-AU" b="1" dirty="0" err="1">
                <a:solidFill>
                  <a:srgbClr val="311B92"/>
                </a:solidFill>
                <a:latin typeface="Raleway" panose="020B0503030101060003" pitchFamily="34" charset="0"/>
              </a:rPr>
              <a:t>Persing</a:t>
            </a:r>
            <a:endParaRPr lang="en-AU" dirty="0">
              <a:solidFill>
                <a:srgbClr val="311B92"/>
              </a:solidFill>
              <a:latin typeface="Raleway" panose="020B0503030101060003" pitchFamily="34" charset="0"/>
            </a:endParaRPr>
          </a:p>
        </p:txBody>
      </p:sp>
      <p:sp>
        <p:nvSpPr>
          <p:cNvPr id="2" name="Title 1" hidden="1">
            <a:extLst>
              <a:ext uri="{FF2B5EF4-FFF2-40B4-BE49-F238E27FC236}">
                <a16:creationId xmlns:a16="http://schemas.microsoft.com/office/drawing/2014/main" id="{C9E4D0BA-FB0C-4177-924E-380225635B43}"/>
              </a:ext>
            </a:extLst>
          </p:cNvPr>
          <p:cNvSpPr>
            <a:spLocks noGrp="1"/>
          </p:cNvSpPr>
          <p:nvPr>
            <p:ph type="title"/>
          </p:nvPr>
        </p:nvSpPr>
        <p:spPr/>
        <p:txBody>
          <a:bodyPr/>
          <a:lstStyle/>
          <a:p>
            <a:r>
              <a:rPr lang="en-AU" dirty="0"/>
              <a:t>Accessibility Stack</a:t>
            </a:r>
          </a:p>
        </p:txBody>
      </p:sp>
    </p:spTree>
    <p:extLst>
      <p:ext uri="{BB962C8B-B14F-4D97-AF65-F5344CB8AC3E}">
        <p14:creationId xmlns:p14="http://schemas.microsoft.com/office/powerpoint/2010/main" val="2188561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Replace the HTML table with script</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function createCalendarTable (currentDate) {</a:t>
            </a:r>
          </a:p>
          <a:p>
            <a:pPr marL="0" indent="0">
              <a:buNone/>
            </a:pPr>
            <a:r>
              <a:rPr lang="en-AU" sz="1800">
                <a:solidFill>
                  <a:schemeClr val="bg1"/>
                </a:solidFill>
                <a:latin typeface="Courier New" panose="02070309020205020404" pitchFamily="49" charset="0"/>
                <a:cs typeface="Courier New" panose="02070309020205020404" pitchFamily="49" charset="0"/>
              </a:rPr>
              <a:t>  const tableLocation = datePicker.querySelector('.dp-body')</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const tableCalendar = document.createElement('table')</a:t>
            </a:r>
          </a:p>
          <a:p>
            <a:pPr marL="0" indent="0">
              <a:buNone/>
            </a:pPr>
            <a:r>
              <a:rPr lang="en-AU" sz="1800">
                <a:solidFill>
                  <a:schemeClr val="bg1"/>
                </a:solidFill>
                <a:latin typeface="Courier New" panose="02070309020205020404" pitchFamily="49" charset="0"/>
                <a:cs typeface="Courier New" panose="02070309020205020404" pitchFamily="49" charset="0"/>
              </a:rPr>
              <a:t>  setMonthIndicator(currentDate)</a:t>
            </a:r>
          </a:p>
          <a:p>
            <a:pPr marL="0" indent="0">
              <a:buNone/>
            </a:pPr>
            <a:r>
              <a:rPr lang="en-AU" sz="1800">
                <a:solidFill>
                  <a:schemeClr val="bg1"/>
                </a:solidFill>
                <a:latin typeface="Courier New" panose="02070309020205020404" pitchFamily="49" charset="0"/>
                <a:cs typeface="Courier New" panose="02070309020205020404" pitchFamily="49" charset="0"/>
              </a:rPr>
              <a:t>  createTableHeaders()</a:t>
            </a:r>
          </a:p>
          <a:p>
            <a:pPr marL="0" indent="0">
              <a:buNone/>
            </a:pPr>
            <a:r>
              <a:rPr lang="en-AU" sz="1800">
                <a:solidFill>
                  <a:schemeClr val="bg1"/>
                </a:solidFill>
                <a:latin typeface="Courier New" panose="02070309020205020404" pitchFamily="49" charset="0"/>
                <a:cs typeface="Courier New" panose="02070309020205020404" pitchFamily="49" charset="0"/>
              </a:rPr>
              <a:t>  getCurrentDateDetails()</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createTableCells(weeksInCurrentMonth)</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addButtonsToCells(daysInCurrentMonth)</a:t>
            </a:r>
          </a:p>
          <a:p>
            <a:pPr marL="0" indent="0">
              <a:buNone/>
            </a:pPr>
            <a:r>
              <a:rPr lang="en-AU" sz="1800">
                <a:solidFill>
                  <a:schemeClr val="bg1"/>
                </a:solidFill>
                <a:latin typeface="Courier New" panose="02070309020205020404" pitchFamily="49" charset="0"/>
                <a:cs typeface="Courier New" panose="02070309020205020404" pitchFamily="49" charset="0"/>
              </a:rPr>
              <a:t>  addButtonListeners()</a:t>
            </a:r>
          </a:p>
          <a:p>
            <a:pPr marL="0" indent="0">
              <a:buNone/>
            </a:pP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754269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Add functions for navigation controls</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btnPrevious.addEventListener('click', function ()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goToPreviousMonth()</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setMonthIndicator()</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datepickerHeading.focus()</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btnNext.addEventListener('click', function ()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goToNextMonth()</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setMonthIndicator()</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datepickerHeading.focus()</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99643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Add functions for navigation controls</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btnPrevious.addEventListener('click', function ()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goToPreviousMonth()</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setMonthIndicator()</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t>
            </a:r>
            <a:r>
              <a:rPr lang="en-AU" sz="1800">
                <a:solidFill>
                  <a:srgbClr val="FFFF00"/>
                </a:solidFill>
                <a:latin typeface="Courier New" panose="02070309020205020404" pitchFamily="49" charset="0"/>
                <a:cs typeface="Courier New" panose="02070309020205020404" pitchFamily="49" charset="0"/>
              </a:rPr>
              <a:t>datepickerHeading.focus()</a:t>
            </a:r>
            <a:br>
              <a:rPr lang="en-AU" sz="1800">
                <a:solidFill>
                  <a:srgbClr val="FFFF00"/>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btnNext.addEventListener('click', function ()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goToNextMonth()</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setMonthIndicator()</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t>
            </a:r>
            <a:r>
              <a:rPr lang="en-AU" sz="1800">
                <a:solidFill>
                  <a:srgbClr val="FFFF00"/>
                </a:solidFill>
                <a:latin typeface="Courier New" panose="02070309020205020404" pitchFamily="49" charset="0"/>
                <a:cs typeface="Courier New" panose="02070309020205020404" pitchFamily="49" charset="0"/>
              </a:rPr>
              <a:t>datepickerHeading.focus()</a:t>
            </a:r>
            <a:br>
              <a:rPr lang="en-AU" sz="1800">
                <a:solidFill>
                  <a:srgbClr val="FFFF00"/>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96270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Disable any out-of-scope dates</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btnPrevious.addEventListener('click', function ()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goToPreviousMonth()</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setMonthIndicator()</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datepickerHeading.focus()</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t>
            </a:r>
            <a:r>
              <a:rPr lang="en-AU" sz="1800">
                <a:solidFill>
                  <a:srgbClr val="FFFF00"/>
                </a:solidFill>
                <a:latin typeface="Courier New" panose="02070309020205020404" pitchFamily="49" charset="0"/>
                <a:cs typeface="Courier New" panose="02070309020205020404" pitchFamily="49" charset="0"/>
              </a:rPr>
              <a:t>disableInvalidControls()</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btnNext.addEventListener('click', function ()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goToNextMonth()</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setMonthIndicator()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datepickerHeading.focus()</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t>
            </a:r>
            <a:r>
              <a:rPr lang="en-AU" sz="1800">
                <a:solidFill>
                  <a:srgbClr val="FFFF00"/>
                </a:solidFill>
                <a:latin typeface="Courier New" panose="02070309020205020404" pitchFamily="49" charset="0"/>
                <a:cs typeface="Courier New" panose="02070309020205020404" pitchFamily="49" charset="0"/>
              </a:rPr>
              <a:t>disableInvalidControls()</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863809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399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Create date selection function</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btnPickers.addEventListener('click', function (e) {</a:t>
            </a:r>
          </a:p>
          <a:p>
            <a:pPr marL="0" indent="0">
              <a:buNone/>
            </a:pPr>
            <a:r>
              <a:rPr lang="en-AU" sz="1800">
                <a:solidFill>
                  <a:schemeClr val="bg1"/>
                </a:solidFill>
                <a:latin typeface="Courier New" panose="02070309020205020404" pitchFamily="49" charset="0"/>
                <a:cs typeface="Courier New" panose="02070309020205020404" pitchFamily="49" charset="0"/>
              </a:rPr>
              <a:t>  sendSelectedDate(e.target)</a:t>
            </a:r>
          </a:p>
          <a:p>
            <a:pPr marL="0" indent="0">
              <a:buNone/>
            </a:pP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function sendSelectedDate (whichOne) {</a:t>
            </a:r>
          </a:p>
          <a:p>
            <a:pPr marL="0" indent="0">
              <a:buNone/>
            </a:pPr>
            <a:r>
              <a:rPr lang="en-AU" sz="1800">
                <a:solidFill>
                  <a:schemeClr val="bg1"/>
                </a:solidFill>
                <a:latin typeface="Courier New" panose="02070309020205020404" pitchFamily="49" charset="0"/>
                <a:cs typeface="Courier New" panose="02070309020205020404" pitchFamily="49" charset="0"/>
              </a:rPr>
              <a:t>  const whichDay = whichOne.innerHTML</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const whichDate = currentDate.date(whichDay).format('DD/MM/YYYY')</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inputDate.value = '' </a:t>
            </a:r>
            <a:r>
              <a:rPr lang="en-AU" sz="1800">
                <a:solidFill>
                  <a:schemeClr val="bg1">
                    <a:lumMod val="75000"/>
                  </a:schemeClr>
                </a:solidFill>
                <a:latin typeface="Courier New" panose="02070309020205020404" pitchFamily="49" charset="0"/>
                <a:cs typeface="Courier New" panose="02070309020205020404" pitchFamily="49" charset="0"/>
              </a:rPr>
              <a:t>// clear any previous attempts</a:t>
            </a:r>
            <a:br>
              <a:rPr lang="en-AU" sz="1800">
                <a:solidFill>
                  <a:schemeClr val="bg1">
                    <a:lumMod val="75000"/>
                  </a:schemeClr>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inputDate.value = whichDate</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closeDialog()</a:t>
            </a:r>
          </a:p>
          <a:p>
            <a:pPr marL="0" indent="0">
              <a:buNone/>
            </a:pP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60946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5B635489-1994-4E29-A938-1C75074755D0}"/>
              </a:ext>
            </a:extLst>
          </p:cNvPr>
          <p:cNvSpPr>
            <a:spLocks noGrp="1"/>
          </p:cNvSpPr>
          <p:nvPr>
            <p:ph type="title"/>
          </p:nvPr>
        </p:nvSpPr>
        <p:spPr/>
        <p:txBody>
          <a:bodyPr/>
          <a:lstStyle/>
          <a:p>
            <a:r>
              <a:rPr lang="en-AU" dirty="0"/>
              <a:t>Video of HTML</a:t>
            </a:r>
          </a:p>
        </p:txBody>
      </p:sp>
      <p:pic>
        <p:nvPicPr>
          <p:cNvPr id="4" name="9C0DF28" descr="Video of the datepicker so far.">
            <a:hlinkClick r:id="" action="ppaction://media"/>
          </p:cNvPr>
          <p:cNvPicPr>
            <a:picLocks noGrp="1" noChangeAspect="1"/>
          </p:cNvPicPr>
          <p:nvPr>
            <p:ph idx="1"/>
            <a:videoFile r:link="rId1"/>
            <p:extLst>
              <p:ext uri="{DAA4B4D4-6D71-4841-9C94-3DE7FCFB9230}">
                <p14:media xmlns:p14="http://schemas.microsoft.com/office/powerpoint/2010/main" r:embed="rId2">
                  <p14:trim end="43000"/>
                </p14:media>
              </p:ext>
            </p:extLst>
          </p:nvPr>
        </p:nvPicPr>
        <p:blipFill>
          <a:blip r:embed="rId5"/>
          <a:stretch>
            <a:fillRect/>
          </a:stretch>
        </p:blipFill>
        <p:spPr>
          <a:xfrm>
            <a:off x="999272" y="130629"/>
            <a:ext cx="10193456" cy="6641472"/>
          </a:xfrm>
        </p:spPr>
      </p:pic>
    </p:spTree>
    <p:extLst>
      <p:ext uri="{BB962C8B-B14F-4D97-AF65-F5344CB8AC3E}">
        <p14:creationId xmlns:p14="http://schemas.microsoft.com/office/powerpoint/2010/main" val="212776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rgbClr val="E6CEFF"/>
            </a:gs>
            <a:gs pos="83000">
              <a:srgbClr val="E6CEFF"/>
            </a:gs>
            <a:gs pos="100000">
              <a:srgbClr val="E6CEFF"/>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solidFill>
                  <a:srgbClr val="311B92"/>
                </a:solidFill>
                <a:latin typeface="Raleway Black" panose="020B0A03030101060003" pitchFamily="34" charset="0"/>
              </a:rPr>
              <a:t>Style it with CSS</a:t>
            </a:r>
            <a:endParaRPr lang="en-AU"/>
          </a:p>
        </p:txBody>
      </p:sp>
      <p:sp>
        <p:nvSpPr>
          <p:cNvPr id="5" name="Text Placeholder 4"/>
          <p:cNvSpPr>
            <a:spLocks noGrp="1"/>
          </p:cNvSpPr>
          <p:nvPr>
            <p:ph type="body" idx="1"/>
          </p:nvPr>
        </p:nvSpPr>
        <p:spPr/>
        <p:txBody>
          <a:bodyPr/>
          <a:lstStyle/>
          <a:p>
            <a:r>
              <a:rPr lang="en-AU">
                <a:solidFill>
                  <a:srgbClr val="311B92"/>
                </a:solidFill>
                <a:latin typeface="Raleway" panose="020B0503030101060003" pitchFamily="34" charset="0"/>
              </a:rPr>
              <a:t>Step 3</a:t>
            </a:r>
            <a:endParaRPr lang="en-AU">
              <a:latin typeface="Raleway" panose="020B0503030101060003" pitchFamily="34" charset="0"/>
            </a:endParaRPr>
          </a:p>
        </p:txBody>
      </p:sp>
    </p:spTree>
    <p:extLst>
      <p:ext uri="{BB962C8B-B14F-4D97-AF65-F5344CB8AC3E}">
        <p14:creationId xmlns:p14="http://schemas.microsoft.com/office/powerpoint/2010/main" val="1343301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595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descr="The close button."/>
          <p:cNvSpPr/>
          <p:nvPr/>
        </p:nvSpPr>
        <p:spPr>
          <a:xfrm>
            <a:off x="8858250" y="590550"/>
            <a:ext cx="990600" cy="609600"/>
          </a:xfrm>
          <a:prstGeom prst="ellipse">
            <a:avLst/>
          </a:prstGeom>
          <a:noFill/>
          <a:ln w="2222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hidden="1">
            <a:extLst>
              <a:ext uri="{FF2B5EF4-FFF2-40B4-BE49-F238E27FC236}">
                <a16:creationId xmlns:a16="http://schemas.microsoft.com/office/drawing/2014/main" id="{99368386-ED3D-4140-8188-4E91A9252006}"/>
              </a:ext>
            </a:extLst>
          </p:cNvPr>
          <p:cNvSpPr>
            <a:spLocks noGrp="1"/>
          </p:cNvSpPr>
          <p:nvPr>
            <p:ph type="title"/>
          </p:nvPr>
        </p:nvSpPr>
        <p:spPr/>
        <p:txBody>
          <a:bodyPr/>
          <a:lstStyle/>
          <a:p>
            <a:r>
              <a:rPr lang="en-AU" dirty="0"/>
              <a:t>Feature: close button</a:t>
            </a:r>
          </a:p>
        </p:txBody>
      </p:sp>
    </p:spTree>
    <p:extLst>
      <p:ext uri="{BB962C8B-B14F-4D97-AF65-F5344CB8AC3E}">
        <p14:creationId xmlns:p14="http://schemas.microsoft.com/office/powerpoint/2010/main" val="2576794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rgbClr val="E6CEFF"/>
            </a:gs>
            <a:gs pos="83000">
              <a:srgbClr val="E6CEFF"/>
            </a:gs>
            <a:gs pos="100000">
              <a:srgbClr val="E6CEFF"/>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solidFill>
                  <a:srgbClr val="311B92"/>
                </a:solidFill>
                <a:latin typeface="Raleway Black" panose="020B0A03030101060003" pitchFamily="34" charset="0"/>
              </a:rPr>
              <a:t>An Accessible Process</a:t>
            </a:r>
          </a:p>
        </p:txBody>
      </p:sp>
      <p:sp>
        <p:nvSpPr>
          <p:cNvPr id="3" name="Content Placeholder 2"/>
          <p:cNvSpPr>
            <a:spLocks noGrp="1"/>
          </p:cNvSpPr>
          <p:nvPr>
            <p:ph idx="1"/>
          </p:nvPr>
        </p:nvSpPr>
        <p:spPr/>
        <p:txBody>
          <a:bodyPr/>
          <a:lstStyle/>
          <a:p>
            <a:pPr marL="514350" lvl="0" indent="-514350">
              <a:buFont typeface="+mj-lt"/>
              <a:buAutoNum type="arabicPeriod"/>
            </a:pPr>
            <a:r>
              <a:rPr lang="en-AU">
                <a:solidFill>
                  <a:srgbClr val="311B92"/>
                </a:solidFill>
                <a:latin typeface="Raleway" panose="020B0503030101060003" pitchFamily="34" charset="0"/>
              </a:rPr>
              <a:t>Build your base HTML layer</a:t>
            </a:r>
          </a:p>
          <a:p>
            <a:pPr marL="514350" lvl="0" indent="-514350">
              <a:buFont typeface="+mj-lt"/>
              <a:buAutoNum type="arabicPeriod"/>
            </a:pPr>
            <a:r>
              <a:rPr lang="en-AU">
                <a:solidFill>
                  <a:srgbClr val="311B92"/>
                </a:solidFill>
                <a:latin typeface="Raleway" panose="020B0503030101060003" pitchFamily="34" charset="0"/>
              </a:rPr>
              <a:t>Make it work with JavaScript</a:t>
            </a:r>
          </a:p>
          <a:p>
            <a:pPr marL="514350" lvl="0" indent="-514350">
              <a:buFont typeface="+mj-lt"/>
              <a:buAutoNum type="arabicPeriod"/>
            </a:pPr>
            <a:r>
              <a:rPr lang="en-AU">
                <a:solidFill>
                  <a:srgbClr val="311B92"/>
                </a:solidFill>
                <a:latin typeface="Raleway" panose="020B0503030101060003" pitchFamily="34" charset="0"/>
              </a:rPr>
              <a:t>Style it with CSS</a:t>
            </a:r>
          </a:p>
          <a:p>
            <a:pPr marL="514350" lvl="0" indent="-514350">
              <a:buFont typeface="+mj-lt"/>
              <a:buAutoNum type="arabicPeriod"/>
            </a:pPr>
            <a:r>
              <a:rPr lang="en-AU">
                <a:solidFill>
                  <a:srgbClr val="311B92"/>
                </a:solidFill>
                <a:latin typeface="Raleway" panose="020B0503030101060003" pitchFamily="34" charset="0"/>
              </a:rPr>
              <a:t>Enhance with ARIA and goodies</a:t>
            </a:r>
          </a:p>
          <a:p>
            <a:endParaRPr lang="en-AU">
              <a:solidFill>
                <a:srgbClr val="311B92"/>
              </a:solidFill>
              <a:latin typeface="Raleway" panose="020B0503030101060003" pitchFamily="34" charset="0"/>
            </a:endParaRPr>
          </a:p>
        </p:txBody>
      </p:sp>
    </p:spTree>
    <p:extLst>
      <p:ext uri="{BB962C8B-B14F-4D97-AF65-F5344CB8AC3E}">
        <p14:creationId xmlns:p14="http://schemas.microsoft.com/office/powerpoint/2010/main" val="55586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descr="The Previous Month button."/>
          <p:cNvSpPr/>
          <p:nvPr/>
        </p:nvSpPr>
        <p:spPr>
          <a:xfrm>
            <a:off x="4619624" y="1352550"/>
            <a:ext cx="1819275" cy="609600"/>
          </a:xfrm>
          <a:prstGeom prst="ellipse">
            <a:avLst/>
          </a:prstGeom>
          <a:noFill/>
          <a:ln w="2222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hidden="1">
            <a:extLst>
              <a:ext uri="{FF2B5EF4-FFF2-40B4-BE49-F238E27FC236}">
                <a16:creationId xmlns:a16="http://schemas.microsoft.com/office/drawing/2014/main" id="{A10AB062-22C8-4878-9651-DF01D63E017A}"/>
              </a:ext>
            </a:extLst>
          </p:cNvPr>
          <p:cNvSpPr>
            <a:spLocks noGrp="1"/>
          </p:cNvSpPr>
          <p:nvPr>
            <p:ph type="title"/>
          </p:nvPr>
        </p:nvSpPr>
        <p:spPr/>
        <p:txBody>
          <a:bodyPr/>
          <a:lstStyle/>
          <a:p>
            <a:r>
              <a:rPr lang="en-AU" dirty="0"/>
              <a:t>Feature: Previous month</a:t>
            </a:r>
          </a:p>
        </p:txBody>
      </p:sp>
    </p:spTree>
    <p:extLst>
      <p:ext uri="{BB962C8B-B14F-4D97-AF65-F5344CB8AC3E}">
        <p14:creationId xmlns:p14="http://schemas.microsoft.com/office/powerpoint/2010/main" val="3070671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descr="The currently selected date is 20th June."/>
          <p:cNvSpPr/>
          <p:nvPr/>
        </p:nvSpPr>
        <p:spPr>
          <a:xfrm>
            <a:off x="5915025" y="4162425"/>
            <a:ext cx="990600" cy="609600"/>
          </a:xfrm>
          <a:prstGeom prst="ellipse">
            <a:avLst/>
          </a:prstGeom>
          <a:noFill/>
          <a:ln w="2222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hidden="1">
            <a:extLst>
              <a:ext uri="{FF2B5EF4-FFF2-40B4-BE49-F238E27FC236}">
                <a16:creationId xmlns:a16="http://schemas.microsoft.com/office/drawing/2014/main" id="{4F932474-E3C7-4D62-8E06-BCEB1AF6CCB5}"/>
              </a:ext>
            </a:extLst>
          </p:cNvPr>
          <p:cNvSpPr>
            <a:spLocks noGrp="1"/>
          </p:cNvSpPr>
          <p:nvPr>
            <p:ph type="title"/>
          </p:nvPr>
        </p:nvSpPr>
        <p:spPr/>
        <p:txBody>
          <a:bodyPr/>
          <a:lstStyle/>
          <a:p>
            <a:r>
              <a:rPr lang="en-AU" dirty="0"/>
              <a:t>Feature: selected date</a:t>
            </a:r>
          </a:p>
        </p:txBody>
      </p:sp>
    </p:spTree>
    <p:extLst>
      <p:ext uri="{BB962C8B-B14F-4D97-AF65-F5344CB8AC3E}">
        <p14:creationId xmlns:p14="http://schemas.microsoft.com/office/powerpoint/2010/main" val="1956885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descr="The 19th June button has keyboard focus."/>
          <p:cNvSpPr/>
          <p:nvPr/>
        </p:nvSpPr>
        <p:spPr>
          <a:xfrm>
            <a:off x="4695825" y="4152900"/>
            <a:ext cx="990600" cy="609600"/>
          </a:xfrm>
          <a:prstGeom prst="ellipse">
            <a:avLst/>
          </a:prstGeom>
          <a:noFill/>
          <a:ln w="22225">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hidden="1">
            <a:extLst>
              <a:ext uri="{FF2B5EF4-FFF2-40B4-BE49-F238E27FC236}">
                <a16:creationId xmlns:a16="http://schemas.microsoft.com/office/drawing/2014/main" id="{00F1F0F6-8761-4513-8EB4-C350FBDC57D6}"/>
              </a:ext>
            </a:extLst>
          </p:cNvPr>
          <p:cNvSpPr>
            <a:spLocks noGrp="1"/>
          </p:cNvSpPr>
          <p:nvPr>
            <p:ph type="title"/>
          </p:nvPr>
        </p:nvSpPr>
        <p:spPr/>
        <p:txBody>
          <a:bodyPr/>
          <a:lstStyle/>
          <a:p>
            <a:r>
              <a:rPr lang="en-AU" dirty="0"/>
              <a:t>Feature: focus indicator</a:t>
            </a:r>
          </a:p>
        </p:txBody>
      </p:sp>
    </p:spTree>
    <p:extLst>
      <p:ext uri="{BB962C8B-B14F-4D97-AF65-F5344CB8AC3E}">
        <p14:creationId xmlns:p14="http://schemas.microsoft.com/office/powerpoint/2010/main" val="926612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11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119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871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rgbClr val="E6CEFF"/>
            </a:gs>
            <a:gs pos="83000">
              <a:srgbClr val="E6CEFF"/>
            </a:gs>
            <a:gs pos="100000">
              <a:srgbClr val="E6CEFF"/>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solidFill>
                  <a:srgbClr val="311B92"/>
                </a:solidFill>
                <a:latin typeface="Raleway Black" panose="020B0A03030101060003" pitchFamily="34" charset="0"/>
              </a:rPr>
              <a:t>Enhance with ARIA </a:t>
            </a:r>
            <a:br>
              <a:rPr lang="en-AU">
                <a:solidFill>
                  <a:srgbClr val="311B92"/>
                </a:solidFill>
                <a:latin typeface="Raleway Black" panose="020B0A03030101060003" pitchFamily="34" charset="0"/>
              </a:rPr>
            </a:br>
            <a:r>
              <a:rPr lang="en-AU">
                <a:solidFill>
                  <a:srgbClr val="311B92"/>
                </a:solidFill>
                <a:latin typeface="Raleway Black" panose="020B0A03030101060003" pitchFamily="34" charset="0"/>
              </a:rPr>
              <a:t>and animation</a:t>
            </a:r>
            <a:endParaRPr lang="en-AU"/>
          </a:p>
        </p:txBody>
      </p:sp>
      <p:sp>
        <p:nvSpPr>
          <p:cNvPr id="5" name="Text Placeholder 4"/>
          <p:cNvSpPr>
            <a:spLocks noGrp="1"/>
          </p:cNvSpPr>
          <p:nvPr>
            <p:ph type="body" idx="1"/>
          </p:nvPr>
        </p:nvSpPr>
        <p:spPr/>
        <p:txBody>
          <a:bodyPr/>
          <a:lstStyle/>
          <a:p>
            <a:r>
              <a:rPr lang="en-AU">
                <a:solidFill>
                  <a:srgbClr val="311B92"/>
                </a:solidFill>
                <a:latin typeface="Raleway" panose="020B0503030101060003" pitchFamily="34" charset="0"/>
              </a:rPr>
              <a:t>Step 4</a:t>
            </a:r>
            <a:endParaRPr lang="en-AU">
              <a:latin typeface="Raleway" panose="020B0503030101060003" pitchFamily="34" charset="0"/>
            </a:endParaRPr>
          </a:p>
        </p:txBody>
      </p:sp>
    </p:spTree>
    <p:extLst>
      <p:ext uri="{BB962C8B-B14F-4D97-AF65-F5344CB8AC3E}">
        <p14:creationId xmlns:p14="http://schemas.microsoft.com/office/powerpoint/2010/main" val="1146581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Replace 'selected' class with ARIA</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whichBtn.classList.add('selected')</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&lt;button type="button" class="selected"&gt;20&lt;/button&gt;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button.selected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background: #311b92;</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color: #CDC7E5;</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border-color: #311b92;</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23745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Replace 'selected' class with ARIA</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whichBtn.setAttribute('aria-current', 'selected')</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&lt;button type="button"</a:t>
            </a:r>
            <a:r>
              <a:rPr lang="en-AU" sz="1800">
                <a:solidFill>
                  <a:srgbClr val="FFFF00"/>
                </a:solidFill>
                <a:latin typeface="Courier New" panose="02070309020205020404" pitchFamily="49" charset="0"/>
                <a:cs typeface="Courier New" panose="02070309020205020404" pitchFamily="49" charset="0"/>
              </a:rPr>
              <a:t> aria-current="selected"</a:t>
            </a:r>
            <a:r>
              <a:rPr lang="en-AU" sz="1800">
                <a:solidFill>
                  <a:schemeClr val="bg1"/>
                </a:solidFill>
                <a:latin typeface="Courier New" panose="02070309020205020404" pitchFamily="49" charset="0"/>
                <a:cs typeface="Courier New" panose="02070309020205020404" pitchFamily="49" charset="0"/>
              </a:rPr>
              <a:t>&gt;20&lt;/button&gt;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button.selected,</a:t>
            </a:r>
            <a:br>
              <a:rPr lang="en-AU" sz="1800">
                <a:solidFill>
                  <a:schemeClr val="bg1"/>
                </a:solidFill>
                <a:latin typeface="Courier New" panose="02070309020205020404" pitchFamily="49" charset="0"/>
                <a:cs typeface="Courier New" panose="02070309020205020404" pitchFamily="49" charset="0"/>
              </a:rPr>
            </a:br>
            <a:r>
              <a:rPr lang="en-AU" sz="1800">
                <a:solidFill>
                  <a:srgbClr val="FFFF00"/>
                </a:solidFill>
                <a:latin typeface="Courier New" panose="02070309020205020404" pitchFamily="49" charset="0"/>
                <a:cs typeface="Courier New" panose="02070309020205020404" pitchFamily="49" charset="0"/>
              </a:rPr>
              <a:t>button[aria-current]</a:t>
            </a:r>
            <a:r>
              <a:rPr lang="en-AU" sz="1800">
                <a:solidFill>
                  <a:schemeClr val="bg1"/>
                </a:solidFill>
                <a:latin typeface="Courier New" panose="02070309020205020404" pitchFamily="49" charset="0"/>
                <a:cs typeface="Courier New" panose="02070309020205020404" pitchFamily="49" charset="0"/>
              </a:rPr>
              <a:t>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background: #311b92;</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color: #CDC7E5;</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border-color: #311b92;</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25989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ARIA live for month notification</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&lt;h2 id="dp1-heading" tabindex="-1"&gt;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Available dates in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&lt;span id="dp1-currentmonth"&gt;July&lt;/span&gt;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&lt;/h2&gt;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btnPrevious.addEventListener('click', function ()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goToPreviousMonth()</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setMonthIndicator()</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datepickerHeading.focus()</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00761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rgbClr val="E6CEFF"/>
            </a:gs>
            <a:gs pos="83000">
              <a:srgbClr val="E6CEFF"/>
            </a:gs>
            <a:gs pos="100000">
              <a:srgbClr val="E6CEFF"/>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solidFill>
                  <a:srgbClr val="311B92"/>
                </a:solidFill>
                <a:latin typeface="Raleway Black" panose="020B0A03030101060003" pitchFamily="34" charset="0"/>
              </a:rPr>
              <a:t>Build your base HTML layer</a:t>
            </a:r>
          </a:p>
        </p:txBody>
      </p:sp>
      <p:sp>
        <p:nvSpPr>
          <p:cNvPr id="5" name="Text Placeholder 4"/>
          <p:cNvSpPr>
            <a:spLocks noGrp="1"/>
          </p:cNvSpPr>
          <p:nvPr>
            <p:ph type="body" idx="1"/>
          </p:nvPr>
        </p:nvSpPr>
        <p:spPr/>
        <p:txBody>
          <a:bodyPr/>
          <a:lstStyle/>
          <a:p>
            <a:r>
              <a:rPr lang="en-AU">
                <a:solidFill>
                  <a:srgbClr val="311B92"/>
                </a:solidFill>
                <a:latin typeface="Raleway" panose="020B0503030101060003" pitchFamily="34" charset="0"/>
              </a:rPr>
              <a:t>Step 1</a:t>
            </a:r>
            <a:endParaRPr lang="en-AU">
              <a:latin typeface="Raleway" panose="020B0503030101060003" pitchFamily="34" charset="0"/>
            </a:endParaRPr>
          </a:p>
        </p:txBody>
      </p:sp>
    </p:spTree>
    <p:extLst>
      <p:ext uri="{BB962C8B-B14F-4D97-AF65-F5344CB8AC3E}">
        <p14:creationId xmlns:p14="http://schemas.microsoft.com/office/powerpoint/2010/main" val="3687595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atin typeface="Raleway" panose="020B0503030101060003" pitchFamily="34" charset="0"/>
              </a:rPr>
              <a:t>ARIA live for month notification</a:t>
            </a:r>
          </a:p>
        </p:txBody>
      </p:sp>
      <p:sp>
        <p:nvSpPr>
          <p:cNvPr id="4" name="Content Placeholder 2"/>
          <p:cNvSpPr>
            <a:spLocks noGrp="1"/>
          </p:cNvSpPr>
          <p:nvPr>
            <p:ph idx="1"/>
          </p:nvPr>
        </p:nvSpPr>
        <p:spPr>
          <a:solidFill>
            <a:schemeClr val="tx1"/>
          </a:solidFill>
        </p:spPr>
        <p:txBody>
          <a:bodyPr>
            <a:noAutofit/>
          </a:bodyPr>
          <a:lstStyle/>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&lt;h2 id="dp1-heading"&gt;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Available dates in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&lt;span id="dp1-currentmonth"</a:t>
            </a:r>
            <a:r>
              <a:rPr lang="en-AU" sz="1800">
                <a:solidFill>
                  <a:srgbClr val="FFFF00"/>
                </a:solidFill>
                <a:latin typeface="Courier New" panose="02070309020205020404" pitchFamily="49" charset="0"/>
                <a:cs typeface="Courier New" panose="02070309020205020404" pitchFamily="49" charset="0"/>
              </a:rPr>
              <a:t> aria-live="polite"</a:t>
            </a:r>
            <a:r>
              <a:rPr lang="en-AU" sz="1800">
                <a:solidFill>
                  <a:schemeClr val="bg1"/>
                </a:solidFill>
                <a:latin typeface="Courier New" panose="02070309020205020404" pitchFamily="49" charset="0"/>
                <a:cs typeface="Courier New" panose="02070309020205020404" pitchFamily="49" charset="0"/>
              </a:rPr>
              <a:t>&gt;July&lt;/span&gt;</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&lt;/h2&gt;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r>
              <a:rPr lang="en-AU" sz="1800">
                <a:solidFill>
                  <a:schemeClr val="bg1"/>
                </a:solidFill>
                <a:latin typeface="Courier New" panose="02070309020205020404" pitchFamily="49" charset="0"/>
                <a:cs typeface="Courier New" panose="02070309020205020404" pitchFamily="49" charset="0"/>
              </a:rPr>
              <a:t>btnPrevious.addEventListener('click', function () {</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goToPreviousMonth()</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setMonthIndicator()</a:t>
            </a:r>
            <a:br>
              <a:rPr lang="en-AU" sz="1800">
                <a:solidFill>
                  <a:schemeClr val="bg1"/>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  </a:t>
            </a:r>
            <a:r>
              <a:rPr lang="en-AU" sz="1800">
                <a:solidFill>
                  <a:schemeClr val="bg1">
                    <a:lumMod val="65000"/>
                  </a:schemeClr>
                </a:solidFill>
                <a:latin typeface="Courier New" panose="02070309020205020404" pitchFamily="49" charset="0"/>
                <a:cs typeface="Courier New" panose="02070309020205020404" pitchFamily="49" charset="0"/>
              </a:rPr>
              <a:t>// datepickerHeading.focus()</a:t>
            </a:r>
            <a:br>
              <a:rPr lang="en-AU" sz="1800">
                <a:solidFill>
                  <a:schemeClr val="bg1">
                    <a:lumMod val="65000"/>
                  </a:schemeClr>
                </a:solidFill>
                <a:latin typeface="Courier New" panose="02070309020205020404" pitchFamily="49" charset="0"/>
                <a:cs typeface="Courier New" panose="02070309020205020404" pitchFamily="49" charset="0"/>
              </a:rPr>
            </a:br>
            <a:r>
              <a:rPr lang="en-AU" sz="1800">
                <a:solidFill>
                  <a:schemeClr val="bg1"/>
                </a:solidFill>
                <a:latin typeface="Courier New" panose="02070309020205020404" pitchFamily="49" charset="0"/>
                <a:cs typeface="Courier New" panose="02070309020205020404" pitchFamily="49" charset="0"/>
              </a:rPr>
              <a:t>})</a:t>
            </a:r>
          </a:p>
          <a:p>
            <a:pPr marL="0" indent="0">
              <a:buNone/>
            </a:pPr>
            <a:endParaRPr lang="en-AU" sz="1800">
              <a:solidFill>
                <a:schemeClr val="bg1"/>
              </a:solidFill>
              <a:latin typeface="Courier New" panose="02070309020205020404" pitchFamily="49" charset="0"/>
              <a:cs typeface="Courier New" panose="02070309020205020404" pitchFamily="49" charset="0"/>
            </a:endParaRPr>
          </a:p>
          <a:p>
            <a:pPr marL="0" indent="0">
              <a:buNone/>
            </a:pPr>
            <a:endParaRPr lang="en-AU" sz="180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46286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ontent Placeholder 1">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600365819"/>
              </p:ext>
            </p:extLst>
          </p:nvPr>
        </p:nvGraphicFramePr>
        <p:xfrm>
          <a:off x="895350" y="419100"/>
          <a:ext cx="10401300" cy="5757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hidden="1">
            <a:extLst>
              <a:ext uri="{FF2B5EF4-FFF2-40B4-BE49-F238E27FC236}">
                <a16:creationId xmlns:a16="http://schemas.microsoft.com/office/drawing/2014/main" id="{0B5312B4-9BF0-4318-8DCD-6C4C2C1CEAFA}"/>
              </a:ext>
            </a:extLst>
          </p:cNvPr>
          <p:cNvSpPr>
            <a:spLocks noGrp="1"/>
          </p:cNvSpPr>
          <p:nvPr>
            <p:ph type="title"/>
          </p:nvPr>
        </p:nvSpPr>
        <p:spPr/>
        <p:txBody>
          <a:bodyPr/>
          <a:lstStyle/>
          <a:p>
            <a:r>
              <a:rPr lang="en-AU" dirty="0"/>
              <a:t>A cycle</a:t>
            </a:r>
          </a:p>
        </p:txBody>
      </p:sp>
    </p:spTree>
    <p:extLst>
      <p:ext uri="{BB962C8B-B14F-4D97-AF65-F5344CB8AC3E}">
        <p14:creationId xmlns:p14="http://schemas.microsoft.com/office/powerpoint/2010/main" val="1899618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rgbClr val="E6CEFF"/>
            </a:gs>
            <a:gs pos="83000">
              <a:srgbClr val="E6CEFF"/>
            </a:gs>
            <a:gs pos="100000">
              <a:srgbClr val="E6CEFF"/>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solidFill>
                  <a:srgbClr val="311B92"/>
                </a:solidFill>
                <a:latin typeface="Raleway Black" panose="020B0A03030101060003" pitchFamily="34" charset="0"/>
              </a:rPr>
              <a:t>Final process</a:t>
            </a:r>
          </a:p>
        </p:txBody>
      </p:sp>
      <p:sp>
        <p:nvSpPr>
          <p:cNvPr id="5" name="Content Placeholder 4"/>
          <p:cNvSpPr>
            <a:spLocks noGrp="1"/>
          </p:cNvSpPr>
          <p:nvPr>
            <p:ph idx="1"/>
          </p:nvPr>
        </p:nvSpPr>
        <p:spPr/>
        <p:txBody>
          <a:bodyPr/>
          <a:lstStyle/>
          <a:p>
            <a:pPr marL="514350" lvl="0" indent="-514350">
              <a:buFont typeface="+mj-lt"/>
              <a:buAutoNum type="arabicPeriod"/>
            </a:pPr>
            <a:r>
              <a:rPr lang="en-AU">
                <a:solidFill>
                  <a:srgbClr val="311B92"/>
                </a:solidFill>
                <a:latin typeface="Raleway" panose="020B0503030101060003" pitchFamily="34" charset="0"/>
              </a:rPr>
              <a:t>Build a semantic base</a:t>
            </a:r>
          </a:p>
          <a:p>
            <a:pPr marL="514350" lvl="0" indent="-514350">
              <a:buFont typeface="+mj-lt"/>
              <a:buAutoNum type="arabicPeriod"/>
            </a:pPr>
            <a:r>
              <a:rPr lang="en-AU">
                <a:solidFill>
                  <a:srgbClr val="311B92"/>
                </a:solidFill>
                <a:latin typeface="Raleway" panose="020B0503030101060003" pitchFamily="34" charset="0"/>
              </a:rPr>
              <a:t>Make it interactive</a:t>
            </a:r>
          </a:p>
          <a:p>
            <a:pPr marL="514350" lvl="0" indent="-514350">
              <a:buFont typeface="+mj-lt"/>
              <a:buAutoNum type="arabicPeriod"/>
            </a:pPr>
            <a:r>
              <a:rPr lang="en-AU">
                <a:solidFill>
                  <a:srgbClr val="311B92"/>
                </a:solidFill>
                <a:latin typeface="Raleway" panose="020B0503030101060003" pitchFamily="34" charset="0"/>
              </a:rPr>
              <a:t>Style it</a:t>
            </a:r>
          </a:p>
          <a:p>
            <a:pPr marL="514350" lvl="0" indent="-514350">
              <a:buFont typeface="+mj-lt"/>
              <a:buAutoNum type="arabicPeriod"/>
            </a:pPr>
            <a:r>
              <a:rPr lang="en-AU">
                <a:solidFill>
                  <a:srgbClr val="311B92"/>
                </a:solidFill>
                <a:latin typeface="Raleway" panose="020B0503030101060003" pitchFamily="34" charset="0"/>
              </a:rPr>
              <a:t>Enhance it</a:t>
            </a:r>
          </a:p>
        </p:txBody>
      </p:sp>
    </p:spTree>
    <p:extLst>
      <p:ext uri="{BB962C8B-B14F-4D97-AF65-F5344CB8AC3E}">
        <p14:creationId xmlns:p14="http://schemas.microsoft.com/office/powerpoint/2010/main" val="1685742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 y="323850"/>
            <a:ext cx="6581776" cy="885826"/>
          </a:xfrm>
          <a:prstGeom prst="rect">
            <a:avLst/>
          </a:prstGeom>
          <a:solidFill>
            <a:srgbClr val="EEE2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AU">
                <a:solidFill>
                  <a:srgbClr val="311B92"/>
                </a:solidFill>
                <a:latin typeface="Raleway" panose="020B0503030101060003" pitchFamily="34" charset="0"/>
              </a:rPr>
              <a:t>Enhance! at An Event Apart (Vimeo)</a:t>
            </a:r>
            <a:br>
              <a:rPr lang="en-AU">
                <a:solidFill>
                  <a:srgbClr val="311B92"/>
                </a:solidFill>
                <a:latin typeface="Raleway" panose="020B0503030101060003" pitchFamily="34" charset="0"/>
              </a:rPr>
            </a:br>
            <a:r>
              <a:rPr lang="en-AU" b="1">
                <a:solidFill>
                  <a:srgbClr val="311B92"/>
                </a:solidFill>
                <a:latin typeface="Raleway" panose="020B0503030101060003" pitchFamily="34" charset="0"/>
              </a:rPr>
              <a:t>Jeremy Keith</a:t>
            </a:r>
            <a:endParaRPr lang="en-AU">
              <a:solidFill>
                <a:srgbClr val="311B92"/>
              </a:solidFill>
              <a:latin typeface="Raleway" panose="020B0503030101060003" pitchFamily="34" charset="0"/>
            </a:endParaRPr>
          </a:p>
        </p:txBody>
      </p:sp>
      <p:sp>
        <p:nvSpPr>
          <p:cNvPr id="2" name="Title 1" hidden="1">
            <a:extLst>
              <a:ext uri="{FF2B5EF4-FFF2-40B4-BE49-F238E27FC236}">
                <a16:creationId xmlns:a16="http://schemas.microsoft.com/office/drawing/2014/main" id="{59609B99-7852-487D-B6C1-409EFEBACCFD}"/>
              </a:ext>
            </a:extLst>
          </p:cNvPr>
          <p:cNvSpPr>
            <a:spLocks noGrp="1"/>
          </p:cNvSpPr>
          <p:nvPr>
            <p:ph type="title"/>
          </p:nvPr>
        </p:nvSpPr>
        <p:spPr/>
        <p:txBody>
          <a:bodyPr/>
          <a:lstStyle/>
          <a:p>
            <a:r>
              <a:rPr lang="en-AU" dirty="0"/>
              <a:t>Watch this</a:t>
            </a:r>
          </a:p>
        </p:txBody>
      </p:sp>
    </p:spTree>
    <p:extLst>
      <p:ext uri="{BB962C8B-B14F-4D97-AF65-F5344CB8AC3E}">
        <p14:creationId xmlns:p14="http://schemas.microsoft.com/office/powerpoint/2010/main" val="869428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rgbClr val="E6CEFF"/>
            </a:gs>
            <a:gs pos="83000">
              <a:srgbClr val="E6CEFF"/>
            </a:gs>
            <a:gs pos="100000">
              <a:srgbClr val="E6CEFF"/>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solidFill>
                  <a:srgbClr val="311B92"/>
                </a:solidFill>
                <a:latin typeface="Raleway Black" panose="020B0A03030101060003" pitchFamily="34" charset="0"/>
              </a:rPr>
              <a:t>Resources</a:t>
            </a:r>
          </a:p>
        </p:txBody>
      </p:sp>
      <p:sp>
        <p:nvSpPr>
          <p:cNvPr id="3" name="Content Placeholder 2"/>
          <p:cNvSpPr>
            <a:spLocks noGrp="1"/>
          </p:cNvSpPr>
          <p:nvPr>
            <p:ph idx="1"/>
          </p:nvPr>
        </p:nvSpPr>
        <p:spPr/>
        <p:txBody>
          <a:bodyPr/>
          <a:lstStyle/>
          <a:p>
            <a:pPr marL="0" indent="0">
              <a:buNone/>
            </a:pPr>
            <a:r>
              <a:rPr lang="en-AU">
                <a:solidFill>
                  <a:srgbClr val="311B92"/>
                </a:solidFill>
                <a:latin typeface="Raleway" panose="020B0503030101060003" pitchFamily="34" charset="0"/>
                <a:hlinkClick r:id="rId3"/>
              </a:rPr>
              <a:t>www.juliegrundy.id.au/links/components.html</a:t>
            </a:r>
            <a:r>
              <a:rPr lang="en-AU">
                <a:solidFill>
                  <a:srgbClr val="311B92"/>
                </a:solidFill>
                <a:latin typeface="Raleway" panose="020B0503030101060003" pitchFamily="34" charset="0"/>
              </a:rPr>
              <a:t> </a:t>
            </a:r>
          </a:p>
          <a:p>
            <a:pPr marL="0" indent="0">
              <a:buNone/>
            </a:pPr>
            <a:endParaRPr lang="en-AU">
              <a:solidFill>
                <a:srgbClr val="311B92"/>
              </a:solidFill>
              <a:latin typeface="Raleway" panose="020B0503030101060003" pitchFamily="34" charset="0"/>
            </a:endParaRPr>
          </a:p>
          <a:p>
            <a:pPr marL="0" indent="0">
              <a:buNone/>
            </a:pPr>
            <a:r>
              <a:rPr lang="en-AU">
                <a:solidFill>
                  <a:srgbClr val="311B92"/>
                </a:solidFill>
                <a:latin typeface="Raleway" panose="020B0503030101060003" pitchFamily="34" charset="0"/>
              </a:rPr>
              <a:t>Thankyou!</a:t>
            </a:r>
          </a:p>
        </p:txBody>
      </p:sp>
    </p:spTree>
    <p:extLst>
      <p:ext uri="{BB962C8B-B14F-4D97-AF65-F5344CB8AC3E}">
        <p14:creationId xmlns:p14="http://schemas.microsoft.com/office/powerpoint/2010/main" val="40710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816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554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250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5594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2144</TotalTime>
  <Words>2266</Words>
  <Application>Microsoft Office PowerPoint</Application>
  <PresentationFormat>Widescreen</PresentationFormat>
  <Paragraphs>247</Paragraphs>
  <Slides>54</Slides>
  <Notes>50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Calibri Light</vt:lpstr>
      <vt:lpstr>Courier New</vt:lpstr>
      <vt:lpstr>Raleway</vt:lpstr>
      <vt:lpstr>Raleway Black</vt:lpstr>
      <vt:lpstr>Office Theme</vt:lpstr>
      <vt:lpstr>Building Accessible Components</vt:lpstr>
      <vt:lpstr>PowerPoint Presentation</vt:lpstr>
      <vt:lpstr>Accessibility Stack</vt:lpstr>
      <vt:lpstr>An Accessible Process</vt:lpstr>
      <vt:lpstr>Build your base HTML layer</vt:lpstr>
      <vt:lpstr>PowerPoint Presentation</vt:lpstr>
      <vt:lpstr>PowerPoint Presentation</vt:lpstr>
      <vt:lpstr>PowerPoint Presentation</vt:lpstr>
      <vt:lpstr>PowerPoint Presentation</vt:lpstr>
      <vt:lpstr>Datepicker navigation</vt:lpstr>
      <vt:lpstr>Datepicker navigation</vt:lpstr>
      <vt:lpstr>Add a table for the dates</vt:lpstr>
      <vt:lpstr>Add a table for the dates</vt:lpstr>
      <vt:lpstr>Avoid click handlers on table cells</vt:lpstr>
      <vt:lpstr>Avoid click handlers on table cells</vt:lpstr>
      <vt:lpstr>Avoid click handlers on table cells</vt:lpstr>
      <vt:lpstr>Input elements support all click types</vt:lpstr>
      <vt:lpstr>PowerPoint Presentation</vt:lpstr>
      <vt:lpstr>PowerPoint Presentation</vt:lpstr>
      <vt:lpstr>PowerPoint Presentation</vt:lpstr>
      <vt:lpstr>Make it interactive with JavaScript</vt:lpstr>
      <vt:lpstr>Hide until JavaScript is available</vt:lpstr>
      <vt:lpstr>Hide until JavaScript is available</vt:lpstr>
      <vt:lpstr>Use JavaScript to show the toggler</vt:lpstr>
      <vt:lpstr>PowerPoint Presentation</vt:lpstr>
      <vt:lpstr>Make the toggle control the datepicker</vt:lpstr>
      <vt:lpstr>Make the toggle control the datepicker</vt:lpstr>
      <vt:lpstr>PowerPoint Presentation</vt:lpstr>
      <vt:lpstr>Add Escape key to close the modal</vt:lpstr>
      <vt:lpstr>Replace the HTML table with script</vt:lpstr>
      <vt:lpstr>Add functions for navigation controls</vt:lpstr>
      <vt:lpstr>Add functions for navigation controls</vt:lpstr>
      <vt:lpstr>Disable any out-of-scope dates</vt:lpstr>
      <vt:lpstr>PowerPoint Presentation</vt:lpstr>
      <vt:lpstr>Create date selection function</vt:lpstr>
      <vt:lpstr>Video of HTML</vt:lpstr>
      <vt:lpstr>Style it with CSS</vt:lpstr>
      <vt:lpstr>PowerPoint Presentation</vt:lpstr>
      <vt:lpstr>Feature: close button</vt:lpstr>
      <vt:lpstr>Feature: Previous month</vt:lpstr>
      <vt:lpstr>Feature: selected date</vt:lpstr>
      <vt:lpstr>Feature: focus indicator</vt:lpstr>
      <vt:lpstr>PowerPoint Presentation</vt:lpstr>
      <vt:lpstr>PowerPoint Presentation</vt:lpstr>
      <vt:lpstr>PowerPoint Presentation</vt:lpstr>
      <vt:lpstr>Enhance with ARIA  and animation</vt:lpstr>
      <vt:lpstr>Replace 'selected' class with ARIA</vt:lpstr>
      <vt:lpstr>Replace 'selected' class with ARIA</vt:lpstr>
      <vt:lpstr>ARIA live for month notification</vt:lpstr>
      <vt:lpstr>ARIA live for month notification</vt:lpstr>
      <vt:lpstr>A cycle</vt:lpstr>
      <vt:lpstr>Final process</vt:lpstr>
      <vt:lpstr>Watch this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Accessible Components</dc:title>
  <dc:creator>Julie Grundy</dc:creator>
  <cp:lastModifiedBy>Julie Grundy</cp:lastModifiedBy>
  <cp:revision>152</cp:revision>
  <dcterms:created xsi:type="dcterms:W3CDTF">2018-10-15T06:10:34Z</dcterms:created>
  <dcterms:modified xsi:type="dcterms:W3CDTF">2019-02-17T09:35:21Z</dcterms:modified>
</cp:coreProperties>
</file>